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8"/>
  </p:notesMasterIdLst>
  <p:sldIdLst>
    <p:sldId id="274" r:id="rId3"/>
    <p:sldId id="283" r:id="rId4"/>
    <p:sldId id="285" r:id="rId5"/>
    <p:sldId id="296" r:id="rId6"/>
    <p:sldId id="297" r:id="rId7"/>
    <p:sldId id="289" r:id="rId8"/>
    <p:sldId id="414" r:id="rId9"/>
    <p:sldId id="415" r:id="rId10"/>
    <p:sldId id="412" r:id="rId11"/>
    <p:sldId id="298" r:id="rId12"/>
    <p:sldId id="286" r:id="rId13"/>
    <p:sldId id="287" r:id="rId14"/>
    <p:sldId id="291" r:id="rId15"/>
    <p:sldId id="293" r:id="rId16"/>
    <p:sldId id="292" r:id="rId17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660"/>
  </p:normalViewPr>
  <p:slideViewPr>
    <p:cSldViewPr snapToGrid="0">
      <p:cViewPr varScale="1">
        <p:scale>
          <a:sx n="87" d="100"/>
          <a:sy n="87" d="100"/>
        </p:scale>
        <p:origin x="888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1T10:19:31.963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77 24451,'16276'0'0,"-16430"-77"0,308 154 0,-308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1T10:22:12.627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24494,'9143'20'0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1T10:22:16.323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22663,'20'508'0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1T10:22:29.630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23 24575,'1'-1'0,"-1"0"0,0 1 0,1-1 0,-1 0 0,1 0 0,-1 0 0,1 0 0,-1 1 0,1-1 0,0 0 0,-1 0 0,1 1 0,0-1 0,0 0 0,-1 1 0,1-1 0,0 1 0,0-1 0,0 1 0,0 0 0,0-1 0,-1 1 0,1 0 0,0-1 0,0 1 0,0 0 0,2 0 0,30-4 0,-29 4 0,286-2 0,-149 4 0,-63-4 0,87 4 0,-102 8 0,-42-6 0,38 3 0,410-6 0,-227-3 0,-213 4 0,45 7 0,-45-4 0,43 1 0,1293-5 89,-639-3-1543,-708 2-5372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1T10:22:32.71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0 23909,'10040'0'0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1T10:22:48.45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1 199 24575,'27'1'0,"0"1"0,0 2 0,0 0 0,0 2 0,-1 1 0,50 19 0,-46-13 0,-1 0 0,48 31 0,-75-43 0,1 1 0,-1-1 0,0 0 0,0 1 0,1-1 0,-1 0 0,1 0 0,-1-1 0,1 1 0,-1 0 0,1-1 0,0 0 0,-1 0 0,1 1 0,-1-2 0,1 1 0,0 0 0,-1 0 0,1-1 0,-1 1 0,1-1 0,-1 0 0,1 0 0,-1 0 0,5-3 0,-2 0 0,1 0 0,-2-1 0,1 1 0,0-1 0,-1-1 0,0 1 0,0 0 0,-1-1 0,4-7 0,2-2 0,-1-1 0,0 1 0,2 0 0,19-24 0,7-7 0,-30 37 0,0 0 0,1 1 0,0-1 0,0 2 0,0-1 0,1 1 0,1 0 0,-1 0 0,18-9 0,36-10-1365,-48 20-5461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1T10:22:53.277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1 202 24575,'8'8'0,"1"0"0,1-1 0,0 0 0,13 7 0,-11-7 0,-1 0 0,20 17 0,96 101 0,-123-122 0,-1 0 0,0 0 0,1-1 0,-1 0 0,1 1 0,0-1 0,0 0 0,0-1 0,5 2 0,-8-2 0,0-1 0,1 0 0,-1 0 0,0 0 0,1 0 0,-1 0 0,0 0 0,1 0 0,-1-1 0,0 1 0,0 0 0,1-1 0,-1 1 0,0-1 0,0 1 0,0-1 0,1 0 0,-1 1 0,0-1 0,0 0 0,0 0 0,0 0 0,0 0 0,0 0 0,-1 0 0,1 0 0,0 0 0,0 0 0,-1 0 0,1 0 0,-1-1 0,1 1 0,0-3 0,73-206 0,-66 185 0,-6 16 0,1-1 0,0 1 0,0-1 0,1 1 0,0 0 0,1 0 0,-1 1 0,2-1 0,-1 1 0,1 0 0,1 1 0,7-8 0,-5 8-170,1 0-1,-1 1 0,1 0 1,1 1-1,-1 0 0,1 0 1,19-5-1,-12 6-6655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1T10:23:01.674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0 181 24575,'4'1'0,"-1"0"0,0 0 0,1 0 0,-1 1 0,0-1 0,0 1 0,0-1 0,0 1 0,0 0 0,0 0 0,-1 1 0,1-1 0,3 5 0,5 2 0,0 1 0,0 0 0,0 1 0,-1 0 0,0 1 0,0 0 0,-2 0 0,0 1 0,0 0 0,9 21 0,-11-17 0,15 30 0,-19-44 0,-1-1 0,1 1 0,0-1 0,-1 0 0,1 1 0,0-1 0,0 0 0,1 0 0,-1 0 0,0 0 0,1-1 0,-1 1 0,5 2 0,-7-4 0,1 0 0,-1 0 0,1 0 0,0 0 0,-1 0 0,1 0 0,0 0 0,-1 0 0,1 0 0,-1 0 0,1 0 0,0 0 0,-1 0 0,1 0 0,-1 0 0,1-1 0,-1 1 0,1 0 0,0 0 0,-1-1 0,1 1 0,-1 0 0,1-1 0,-1 1 0,1-1 0,10-17 0,0-21 0,-8 19 0,-1-1 0,0 1 0,-3-22 0,2-26 0,1 56 0,1-1 0,1 1 0,0 0 0,0 0 0,1 0 0,12-19 0,-3 2 0,22-39-1365,-24 49-5461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1T10:23:06.980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98 24575,'1'2'0,"0"-1"0,-1 1 0,2 0 0,-1-1 0,0 1 0,0-1 0,0 1 0,1-1 0,-1 0 0,1 1 0,-1-1 0,1 0 0,-1 0 0,1 0 0,0 0 0,3 1 0,2 2 0,42 28 0,-6-2 0,88 44 0,-128-73 0,0 0 0,0 1 0,-1-1 0,1-1 0,0 1 0,0 0 0,0-1 0,0 1 0,0-1 0,0 0 0,0 0 0,0 0 0,0 0 0,0-1 0,0 1 0,0-1 0,5-2 0,-4 1 0,0 0 0,0-1 0,-1 1 0,1-1 0,-1 0 0,1 0 0,-1-1 0,0 1 0,0 0 0,-1-1 0,4-4 0,65-118 0,-68 120 0,0 0 0,0 1 0,1-1 0,0 1 0,0 0 0,1 0 0,-1 0 0,1 1 0,0-1 0,1 1 0,-1 1 0,0-1 0,1 1 0,0 0 0,0 0 0,0 0 0,0 1 0,1 0 0,-1 0 0,0 1 0,9-2 0,3-4 0,-2 0 0,-14 9 0,-5 6 0,-26 30 0,-2 0 0,-1-3 0,-51 45 0,42-47-1365,23-20-5461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1T10:23:16.273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21 0 23714,'-21'773'0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1T10:23:17.402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1T10:19:42.592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0 24309,'0'895'0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1T10:19:55.70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0 21389,'0'895'0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1T10:20:03.124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27 24221,'16218'0'0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1T10:20:09.544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4 4 24575,'-4'-4'0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1T10:20:22.597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54 23975,'8840'0'0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1T10:20:28.850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34 0 24063,'0'651'0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1T10:20:52.636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97 24551,'6644'-20'0,"-6798"-57"0,308 154 0,-308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1T10:22:04.15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78 24517,'4653'0'0,"-4806"-77"0,306 154 0,-306-1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F60594-DDC6-4FB4-BF6A-64E833F8A445}" type="datetimeFigureOut">
              <a:rPr lang="x-none" smtClean="0"/>
              <a:t>13.08.2026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D18753-A3EE-4F3D-BCF4-6312903DB63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73016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26FE0E-D5CA-4A62-9940-655E4D0D70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9338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Титульный слайд">
    <p:bg>
      <p:bgPr>
        <a:solidFill>
          <a:srgbClr val="0C53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83BFB7-AD9E-4B17-8C07-30311A61C6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38110" y="1122363"/>
            <a:ext cx="732989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3FC502-3C58-4FB7-A240-20F2F601E7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38110" y="3602038"/>
            <a:ext cx="732988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668DC9-1C80-4FD5-B117-BAF6A7C3C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F56CD4-56BE-4958-8E38-F4174689A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579147-E44E-4D40-A112-17CBCE4D0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576A87F7-6F3B-4B33-9196-6BF55A2065D1}"/>
              </a:ext>
            </a:extLst>
          </p:cNvPr>
          <p:cNvGrpSpPr/>
          <p:nvPr userDrawn="1"/>
        </p:nvGrpSpPr>
        <p:grpSpPr>
          <a:xfrm>
            <a:off x="-1" y="0"/>
            <a:ext cx="12192001" cy="697423"/>
            <a:chOff x="0" y="0"/>
            <a:chExt cx="12192001" cy="697423"/>
          </a:xfrm>
        </p:grpSpPr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D546F8DD-ED59-4624-B8BE-B295E8D9F1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9831"/>
            <a:stretch/>
          </p:blipFill>
          <p:spPr>
            <a:xfrm>
              <a:off x="0" y="0"/>
              <a:ext cx="10269958" cy="697423"/>
            </a:xfrm>
            <a:prstGeom prst="rect">
              <a:avLst/>
            </a:prstGeom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32FD19EC-169E-437D-BB63-C57E340650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65" r="78365" b="89831"/>
            <a:stretch/>
          </p:blipFill>
          <p:spPr>
            <a:xfrm>
              <a:off x="10233565" y="0"/>
              <a:ext cx="1958436" cy="697422"/>
            </a:xfrm>
            <a:prstGeom prst="rect">
              <a:avLst/>
            </a:prstGeom>
          </p:spPr>
        </p:pic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C5AF841E-6BAA-476D-937D-8DE49E9C109C}"/>
              </a:ext>
            </a:extLst>
          </p:cNvPr>
          <p:cNvGrpSpPr/>
          <p:nvPr userDrawn="1"/>
        </p:nvGrpSpPr>
        <p:grpSpPr>
          <a:xfrm>
            <a:off x="0" y="6169604"/>
            <a:ext cx="12192001" cy="697423"/>
            <a:chOff x="0" y="0"/>
            <a:chExt cx="12192001" cy="697423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BCA38FBE-E8C2-44A4-9AD4-2365F7F6CE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9831"/>
            <a:stretch/>
          </p:blipFill>
          <p:spPr>
            <a:xfrm>
              <a:off x="0" y="0"/>
              <a:ext cx="10269958" cy="697423"/>
            </a:xfrm>
            <a:prstGeom prst="rect">
              <a:avLst/>
            </a:prstGeom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B8C7F9FF-91B0-4846-9D69-C7F728629E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65" r="78365" b="89831"/>
            <a:stretch/>
          </p:blipFill>
          <p:spPr>
            <a:xfrm>
              <a:off x="10233565" y="0"/>
              <a:ext cx="1958436" cy="6974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7903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FECCC8-0E98-4428-B868-9BC9FF638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367070B-DA33-4001-9B41-52CED8DEDB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A88C42-CB66-4D1D-A02D-C61016ED8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EAEA95-16CE-43D5-821C-E2D56C6AD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0C722B-0FC9-4E46-A129-6C736B1A3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383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C416FBA-30DE-4559-9B43-FF350A2AF2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27EC9D8-EFA0-479B-91F3-130CE5F4E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037B74-3EBD-42F1-92DA-9D01D3A53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25E09B-AF7A-42C3-A2FC-3DAA2D61F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16FE83-4044-4FDA-87AC-A5A072DBE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4128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Титульный слайд">
    <p:bg>
      <p:bgPr>
        <a:solidFill>
          <a:srgbClr val="0C53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38110" y="1122363"/>
            <a:ext cx="732989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38110" y="3602038"/>
            <a:ext cx="732988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Группа 6"/>
          <p:cNvGrpSpPr/>
          <p:nvPr userDrawn="1"/>
        </p:nvGrpSpPr>
        <p:grpSpPr>
          <a:xfrm>
            <a:off x="-1" y="0"/>
            <a:ext cx="12192001" cy="697423"/>
            <a:chOff x="0" y="0"/>
            <a:chExt cx="12192001" cy="697423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9831"/>
            <a:stretch>
              <a:fillRect/>
            </a:stretch>
          </p:blipFill>
          <p:spPr>
            <a:xfrm>
              <a:off x="0" y="0"/>
              <a:ext cx="10269958" cy="697423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65" r="78365" b="89831"/>
            <a:stretch>
              <a:fillRect/>
            </a:stretch>
          </p:blipFill>
          <p:spPr>
            <a:xfrm>
              <a:off x="10233565" y="0"/>
              <a:ext cx="1958436" cy="697422"/>
            </a:xfrm>
            <a:prstGeom prst="rect">
              <a:avLst/>
            </a:prstGeom>
          </p:spPr>
        </p:pic>
      </p:grpSp>
      <p:grpSp>
        <p:nvGrpSpPr>
          <p:cNvPr id="10" name="Группа 9"/>
          <p:cNvGrpSpPr/>
          <p:nvPr userDrawn="1"/>
        </p:nvGrpSpPr>
        <p:grpSpPr>
          <a:xfrm>
            <a:off x="0" y="6169604"/>
            <a:ext cx="12192001" cy="697423"/>
            <a:chOff x="0" y="0"/>
            <a:chExt cx="12192001" cy="697423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9831"/>
            <a:stretch>
              <a:fillRect/>
            </a:stretch>
          </p:blipFill>
          <p:spPr>
            <a:xfrm>
              <a:off x="0" y="0"/>
              <a:ext cx="10269958" cy="697423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65" r="78365" b="89831"/>
            <a:stretch>
              <a:fillRect/>
            </a:stretch>
          </p:blipFill>
          <p:spPr>
            <a:xfrm>
              <a:off x="10233565" y="0"/>
              <a:ext cx="1958436" cy="6974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97345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68" y="121185"/>
            <a:ext cx="1123721" cy="1123721"/>
          </a:xfrm>
          <a:prstGeom prst="rect">
            <a:avLst/>
          </a:prstGeom>
        </p:spPr>
      </p:pic>
      <p:pic>
        <p:nvPicPr>
          <p:cNvPr id="13" name="Объект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67"/>
          <a:stretch>
            <a:fillRect/>
          </a:stretch>
        </p:blipFill>
        <p:spPr>
          <a:xfrm rot="5400000">
            <a:off x="-3133523" y="3184635"/>
            <a:ext cx="6858001" cy="488729"/>
          </a:xfrm>
          <a:prstGeom prst="rect">
            <a:avLst/>
          </a:prstGeom>
          <a:effectLst>
            <a:outerShdw blurRad="50800" dist="38100" dir="18900000" algn="bl" rotWithShape="0">
              <a:srgbClr val="2A99FE">
                <a:alpha val="40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1939" y="121185"/>
            <a:ext cx="1123721" cy="112372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0550" y="248281"/>
            <a:ext cx="8931389" cy="996625"/>
          </a:xfrm>
        </p:spPr>
        <p:txBody>
          <a:bodyPr/>
          <a:lstStyle>
            <a:lvl1pPr>
              <a:defRPr>
                <a:latin typeface="Arial Black" panose="020B0A040201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1036359" y="1435339"/>
            <a:ext cx="10879301" cy="47305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091251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5957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9681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3940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9034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3424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019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82668DC9-1C80-4FD5-B117-BAF6A7C3C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F56CD4-56BE-4958-8E38-F4174689A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579147-E44E-4D40-A112-17CBCE4D0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2558DC9-1178-4143-91D9-C35A8746DF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68" y="121185"/>
            <a:ext cx="1123721" cy="1123721"/>
          </a:xfrm>
          <a:prstGeom prst="rect">
            <a:avLst/>
          </a:prstGeom>
        </p:spPr>
      </p:pic>
      <p:pic>
        <p:nvPicPr>
          <p:cNvPr id="13" name="Объект 2">
            <a:extLst>
              <a:ext uri="{FF2B5EF4-FFF2-40B4-BE49-F238E27FC236}">
                <a16:creationId xmlns:a16="http://schemas.microsoft.com/office/drawing/2014/main" id="{63664730-4197-41FA-86BA-96AE9245C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67"/>
          <a:stretch/>
        </p:blipFill>
        <p:spPr>
          <a:xfrm rot="5400000">
            <a:off x="-3133523" y="3184635"/>
            <a:ext cx="6858001" cy="488729"/>
          </a:xfrm>
          <a:prstGeom prst="rect">
            <a:avLst/>
          </a:prstGeom>
          <a:effectLst>
            <a:outerShdw blurRad="50800" dist="38100" dir="18900000" algn="bl" rotWithShape="0">
              <a:srgbClr val="2A99FE">
                <a:alpha val="40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5313D9F-7060-40D2-9127-A056CE2FA9C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1939" y="121185"/>
            <a:ext cx="1123721" cy="112372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E2744C-A5C7-4F69-9878-1F93BFCFA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0550" y="248281"/>
            <a:ext cx="8931389" cy="996625"/>
          </a:xfrm>
        </p:spPr>
        <p:txBody>
          <a:bodyPr/>
          <a:lstStyle>
            <a:lvl1pPr>
              <a:defRPr>
                <a:latin typeface="Arial Black" panose="020B0A040201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82AAD688-06F6-4CA3-8015-E8AE7A66E82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36359" y="1435339"/>
            <a:ext cx="10879301" cy="47305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462483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0294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7544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4141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36B45-0657-4F8A-9284-FE0C2F10A3B9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FA27F-B1C8-4BE6-A3BC-4E1901ECE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074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9D2C73-165A-41CF-BF49-E14967447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272739-BF1F-498D-954A-0A3C7DD5A6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0631E1-2300-4A18-A44C-107067772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F6B1D5-20B2-4B59-9045-9259AB547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62E938-3399-4DBB-BAAB-AB809AAE4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993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1D9824-8EE3-4B6C-A290-1CFF13FF3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6A7F11-17B9-4A26-9F38-508DF9E623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7278B47-3EB9-4CF4-A6AF-165C4E97FE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3032350-AF32-4E63-AD4C-A08B9CBF2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1F2D9C4-D5C4-44D6-B662-D71BAD293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D7C163-E92A-4A1A-B0B9-89A9D4A2D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8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EACCB-6D4B-4499-A02F-E95921278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BCC771D-633F-4050-8158-95278D5B1C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606E5CD-E283-4A8D-93EA-48A999DB7A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CE1E3A6-B609-48D6-9393-D10564B512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AE2668D-FD26-4C93-BB48-EA28937C59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2E59B63-62C6-4361-95A1-746D5932E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DF6D695-D007-4ACE-8D61-EA7CED277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8C7C74C-DE27-43AD-B239-2597647FA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93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73AC30-F158-45A6-B768-6ED7EE88F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FF72D0A-4510-4623-ACEA-A4ADAA4CF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84616EF-2FD3-4849-AE92-35811C86B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C117331-D9F9-42AF-BDC5-50AA55B3F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058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1AF3D49-838C-425F-A195-A2E025AE9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751C586-E54B-4FF0-A6BD-717322689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9861633-9E46-4E81-A716-87E5FCE96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828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200E61-D9A7-4338-9162-654C1E654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99B5DB-0053-4121-84A2-06D67549D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9C09E7F-69EB-4745-BA96-39F9C5987D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B629B54-13F4-48A5-866B-39879A9BA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10F693F-B0EC-437B-A960-605D9B32D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33B003-A8ED-419F-AF84-E74EA681E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247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D2E7B3-93B3-4E5A-9322-852A85272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D3E6DAD-8CFC-4BCB-87F0-625655CC5E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B7073B0-4775-471D-A164-35C8ED650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99ECE5-5AC3-4492-841D-7A8835CD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2E56536-3A13-412E-8895-6A7207855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B4483C8-8EA6-4655-98E8-3A2BA5987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560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94095C-F415-4AF5-A89B-24EC0CDC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553A12A-547C-4288-A77D-F546DD2ECB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53F555-C973-4950-A747-E73BF1B2B6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9757D-DB82-4E49-AB9B-999CF6D6AD2D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B2A4C1-EEFB-4E02-ACEF-3B81CB6447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224762-710A-4CEE-84BA-80DDF50ABD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963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9757D-DB82-4E49-AB9B-999CF6D6AD2D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520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customXml" Target="../ink/ink6.xml"/><Relationship Id="rId18" Type="http://schemas.openxmlformats.org/officeDocument/2006/relationships/image" Target="../media/image15.png"/><Relationship Id="rId26" Type="http://schemas.openxmlformats.org/officeDocument/2006/relationships/image" Target="../media/image19.png"/><Relationship Id="rId39" Type="http://schemas.openxmlformats.org/officeDocument/2006/relationships/customXml" Target="../ink/ink19.xml"/><Relationship Id="rId21" Type="http://schemas.openxmlformats.org/officeDocument/2006/relationships/customXml" Target="../ink/ink10.xml"/><Relationship Id="rId34" Type="http://schemas.openxmlformats.org/officeDocument/2006/relationships/image" Target="../media/image23.png"/><Relationship Id="rId7" Type="http://schemas.openxmlformats.org/officeDocument/2006/relationships/customXml" Target="../ink/ink3.xml"/><Relationship Id="rId12" Type="http://schemas.openxmlformats.org/officeDocument/2006/relationships/image" Target="../media/image12.png"/><Relationship Id="rId17" Type="http://schemas.openxmlformats.org/officeDocument/2006/relationships/customXml" Target="../ink/ink8.xml"/><Relationship Id="rId25" Type="http://schemas.openxmlformats.org/officeDocument/2006/relationships/customXml" Target="../ink/ink12.xml"/><Relationship Id="rId33" Type="http://schemas.openxmlformats.org/officeDocument/2006/relationships/customXml" Target="../ink/ink16.xml"/><Relationship Id="rId38" Type="http://schemas.openxmlformats.org/officeDocument/2006/relationships/image" Target="../media/image25.png"/><Relationship Id="rId2" Type="http://schemas.openxmlformats.org/officeDocument/2006/relationships/image" Target="../media/image11.png"/><Relationship Id="rId16" Type="http://schemas.openxmlformats.org/officeDocument/2006/relationships/image" Target="../media/image14.png"/><Relationship Id="rId20" Type="http://schemas.openxmlformats.org/officeDocument/2006/relationships/image" Target="../media/image16.png"/><Relationship Id="rId29" Type="http://schemas.openxmlformats.org/officeDocument/2006/relationships/customXml" Target="../ink/ink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customXml" Target="../ink/ink5.xml"/><Relationship Id="rId24" Type="http://schemas.openxmlformats.org/officeDocument/2006/relationships/image" Target="../media/image18.png"/><Relationship Id="rId32" Type="http://schemas.openxmlformats.org/officeDocument/2006/relationships/image" Target="../media/image22.png"/><Relationship Id="rId37" Type="http://schemas.openxmlformats.org/officeDocument/2006/relationships/customXml" Target="../ink/ink18.xml"/><Relationship Id="rId40" Type="http://schemas.openxmlformats.org/officeDocument/2006/relationships/image" Target="../media/image26.png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28" Type="http://schemas.openxmlformats.org/officeDocument/2006/relationships/image" Target="../media/image20.png"/><Relationship Id="rId36" Type="http://schemas.openxmlformats.org/officeDocument/2006/relationships/image" Target="../media/image24.png"/><Relationship Id="rId10" Type="http://schemas.openxmlformats.org/officeDocument/2006/relationships/image" Target="../media/image110.png"/><Relationship Id="rId19" Type="http://schemas.openxmlformats.org/officeDocument/2006/relationships/customXml" Target="../ink/ink9.xml"/><Relationship Id="rId31" Type="http://schemas.openxmlformats.org/officeDocument/2006/relationships/customXml" Target="../ink/ink15.xml"/><Relationship Id="rId4" Type="http://schemas.openxmlformats.org/officeDocument/2006/relationships/image" Target="../media/image8.png"/><Relationship Id="rId9" Type="http://schemas.openxmlformats.org/officeDocument/2006/relationships/customXml" Target="../ink/ink4.xml"/><Relationship Id="rId14" Type="http://schemas.openxmlformats.org/officeDocument/2006/relationships/image" Target="../media/image13.png"/><Relationship Id="rId22" Type="http://schemas.openxmlformats.org/officeDocument/2006/relationships/image" Target="../media/image17.png"/><Relationship Id="rId27" Type="http://schemas.openxmlformats.org/officeDocument/2006/relationships/customXml" Target="../ink/ink13.xml"/><Relationship Id="rId30" Type="http://schemas.openxmlformats.org/officeDocument/2006/relationships/image" Target="../media/image21.png"/><Relationship Id="rId35" Type="http://schemas.openxmlformats.org/officeDocument/2006/relationships/customXml" Target="../ink/ink17.xml"/><Relationship Id="rId8" Type="http://schemas.openxmlformats.org/officeDocument/2006/relationships/image" Target="../media/image10.png"/><Relationship Id="rId3" Type="http://schemas.openxmlformats.org/officeDocument/2006/relationships/customXml" Target="../ink/ink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C539E"/>
            </a:gs>
            <a:gs pos="46000">
              <a:srgbClr val="0C539E"/>
            </a:gs>
            <a:gs pos="100000">
              <a:srgbClr val="0C539E"/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41C892A-63D6-4DFC-B760-FECA343656BF}"/>
              </a:ext>
            </a:extLst>
          </p:cNvPr>
          <p:cNvSpPr txBox="1"/>
          <p:nvPr/>
        </p:nvSpPr>
        <p:spPr>
          <a:xfrm>
            <a:off x="1880007" y="-351097"/>
            <a:ext cx="9934042" cy="6389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160"/>
              </a:lnSpc>
              <a:spcBef>
                <a:spcPts val="0"/>
              </a:spcBef>
              <a:spcAft>
                <a:spcPts val="0"/>
              </a:spcAft>
              <a:buClr>
                <a:srgbClr val="8EC0C1"/>
              </a:buClr>
              <a:buSzPct val="90000"/>
              <a:buFont typeface="Wingdings" panose="05000000000000000000" pitchFamily="2" charset="2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E29C3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2160"/>
              </a:lnSpc>
              <a:spcBef>
                <a:spcPts val="0"/>
              </a:spcBef>
              <a:spcAft>
                <a:spcPts val="0"/>
              </a:spcAft>
              <a:buClr>
                <a:srgbClr val="8EC0C1"/>
              </a:buClr>
              <a:buSzPct val="90000"/>
              <a:buFont typeface="Wingdings" panose="05000000000000000000" pitchFamily="2" charset="2"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rgbClr val="E29C3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2160"/>
              </a:lnSpc>
              <a:spcBef>
                <a:spcPts val="0"/>
              </a:spcBef>
              <a:spcAft>
                <a:spcPts val="0"/>
              </a:spcAft>
              <a:buClr>
                <a:srgbClr val="8EC0C1"/>
              </a:buClr>
              <a:buSzPct val="90000"/>
              <a:buFont typeface="Wingdings" panose="05000000000000000000" pitchFamily="2" charset="2"/>
              <a:buNone/>
              <a:tabLst/>
              <a:defRPr/>
            </a:pP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			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CDB756">
                  <a:lumMod val="40000"/>
                  <a:lumOff val="6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Реализация пилотного проекта по созданию структурных подразделений ЦКРОиР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endParaRPr lang="ru-RU" sz="2400" kern="100" dirty="0">
              <a:solidFill>
                <a:schemeClr val="bg1">
                  <a:lumMod val="9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 координации методической работы с педагогическими работниками на республиканском, областном, районном уровнях</a:t>
            </a:r>
            <a:endParaRPr lang="x-none" sz="2400" kern="10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endParaRPr lang="x-none" sz="1600" kern="10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Усова Татьяна Михайловна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республиканского координационного центра образования лиц с особенностями психофизического развития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 учреждения образования «Академия образования»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58C303-7A9D-467B-B8EC-A2648667EC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86" y="771663"/>
            <a:ext cx="1484976" cy="1484976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B8C1116-7ED7-4531-9FB2-211827D06E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86" y="2718302"/>
            <a:ext cx="1421395" cy="142139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1410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A48F96-F0A0-DB66-4C2D-EF200A7F3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5725" y="248282"/>
            <a:ext cx="10138867" cy="710010"/>
          </a:xfrm>
        </p:spPr>
        <p:txBody>
          <a:bodyPr>
            <a:noAutofit/>
          </a:bodyPr>
          <a:lstStyle/>
          <a:p>
            <a:pPr marL="228600" marR="0" lvl="0" indent="450215" algn="ctr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Главным управлениям образования (по образованию) облисполкомов, комитету по образованию Мингорисполкома продолжить работу по:</a:t>
            </a:r>
            <a:b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x-none" sz="2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26D777-5B98-C146-7552-F6FB51AA78C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36359" y="1199693"/>
            <a:ext cx="10879301" cy="4966223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оснащению и оборудованию сенсорных комнат, уголков уединения, специальной мебели и оборудования, в том числе в указанных учреждениях образования, с предоставлением информации в Министерство образования в рамках реализации Государственной программы «Беларусь интеллектуальная»;</a:t>
            </a:r>
          </a:p>
          <a:p>
            <a:pPr marL="0" indent="0" algn="just">
              <a:buNone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повышению профессиональных компетенций педагогических работников в периоды между повышением квалификации с четкой дифференциацией функций по координации методической работы на областном, городском, районных уровнях, в учреждении образования </a:t>
            </a: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710820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3064F8-64B6-3CCB-BA65-3012319ED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 координации методической работы с педагогическими работниками на республиканском, областном, районном уровнях</a:t>
            </a:r>
            <a:br>
              <a:rPr lang="x-none" sz="24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x-none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2B6E2F-E134-93B4-BFB8-7A25387E4D7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36359" y="1089965"/>
            <a:ext cx="10879301" cy="5075951"/>
          </a:xfrm>
        </p:spPr>
        <p:txBody>
          <a:bodyPr/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8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повышение качества специального образования, обеспечение профессионального развития педагогических кадров и внедрение инноваций в образовательный процесс с обучающимися с ОПФР в регионе</a:t>
            </a:r>
            <a:endParaRPr lang="x-none" sz="2000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endParaRPr lang="x-none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0DA89F31-8763-1961-8E95-00C5256A0D08}"/>
              </a:ext>
            </a:extLst>
          </p:cNvPr>
          <p:cNvSpPr/>
          <p:nvPr/>
        </p:nvSpPr>
        <p:spPr>
          <a:xfrm>
            <a:off x="2677362" y="4206241"/>
            <a:ext cx="709575" cy="41696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D52D2563-FECC-5A46-85AC-C81C67BEDA9F}"/>
              </a:ext>
            </a:extLst>
          </p:cNvPr>
          <p:cNvSpPr/>
          <p:nvPr/>
        </p:nvSpPr>
        <p:spPr>
          <a:xfrm>
            <a:off x="3678745" y="2922423"/>
            <a:ext cx="8236915" cy="340156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обеспечить научно-методическое сопровождение педагогических работников учреждений дошкольного, общего среднего, специального и среднего специального образования, реализующих образовательные программы специального образования, профессионально-технического и среднего специального образования лиц с ОПФР;</a:t>
            </a:r>
            <a:endParaRPr lang="x-none" sz="14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создать условия для профессионального роста педагогических работников системы специального образования.</a:t>
            </a:r>
            <a:endParaRPr lang="x-none" sz="14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194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34DB83-C432-DE4D-0BA3-7163565E1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Координация </a:t>
            </a:r>
            <a:r>
              <a:rPr lang="ru-RU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методической</a:t>
            </a:r>
            <a:r>
              <a:rPr lang="ru-RU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работы с педагогическими кадрами в период между повышениями квалификации осуществляется</a:t>
            </a:r>
            <a:endParaRPr lang="x-none" sz="2800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327CC5-48DD-4897-589E-559389EE44B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x-none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1C93B78-EC21-3F8D-0784-C9C991872F98}"/>
              </a:ext>
            </a:extLst>
          </p:cNvPr>
          <p:cNvSpPr/>
          <p:nvPr/>
        </p:nvSpPr>
        <p:spPr>
          <a:xfrm>
            <a:off x="1416712" y="1564594"/>
            <a:ext cx="3511296" cy="82358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республиканском уровне</a:t>
            </a:r>
            <a:endParaRPr 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98345BF8-E6C9-8131-1BF0-DCC18013692B}"/>
              </a:ext>
            </a:extLst>
          </p:cNvPr>
          <p:cNvSpPr/>
          <p:nvPr/>
        </p:nvSpPr>
        <p:spPr>
          <a:xfrm>
            <a:off x="1416712" y="3098368"/>
            <a:ext cx="3511296" cy="82989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областном уровне</a:t>
            </a:r>
            <a:endParaRPr 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174CAA36-21C2-EAB4-C591-B6A226C42E2F}"/>
              </a:ext>
            </a:extLst>
          </p:cNvPr>
          <p:cNvSpPr/>
          <p:nvPr/>
        </p:nvSpPr>
        <p:spPr>
          <a:xfrm>
            <a:off x="1438657" y="4943897"/>
            <a:ext cx="3511296" cy="82989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городском/районном уровне</a:t>
            </a:r>
            <a:endParaRPr 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1A060929-FDFF-43BC-4616-A1DFAFC232CC}"/>
              </a:ext>
            </a:extLst>
          </p:cNvPr>
          <p:cNvSpPr/>
          <p:nvPr/>
        </p:nvSpPr>
        <p:spPr>
          <a:xfrm>
            <a:off x="5354726" y="1808134"/>
            <a:ext cx="548640" cy="33649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5799981C-B928-9EB6-1447-659C13491544}"/>
              </a:ext>
            </a:extLst>
          </p:cNvPr>
          <p:cNvSpPr/>
          <p:nvPr/>
        </p:nvSpPr>
        <p:spPr>
          <a:xfrm>
            <a:off x="5354726" y="3345065"/>
            <a:ext cx="548640" cy="33649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48F086DE-A68C-54F4-7C1C-915A1D28F603}"/>
              </a:ext>
            </a:extLst>
          </p:cNvPr>
          <p:cNvSpPr/>
          <p:nvPr/>
        </p:nvSpPr>
        <p:spPr>
          <a:xfrm>
            <a:off x="5470550" y="5254411"/>
            <a:ext cx="548640" cy="33649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E9630FA-D127-BF8E-B00F-C242E8989777}"/>
              </a:ext>
            </a:extLst>
          </p:cNvPr>
          <p:cNvSpPr/>
          <p:nvPr/>
        </p:nvSpPr>
        <p:spPr>
          <a:xfrm>
            <a:off x="6649477" y="1435339"/>
            <a:ext cx="4506164" cy="125665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государственным учреждением образования «</a:t>
            </a:r>
            <a:r>
              <a:rPr lang="ru-RU" sz="1600" b="1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Академия национального образования»/</a:t>
            </a:r>
          </a:p>
          <a:p>
            <a:pPr algn="ctr"/>
            <a:r>
              <a:rPr lang="ru-RU" sz="1600" b="1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центром образования лиц с особенностями психофизического развития (с 01.09.2026)</a:t>
            </a:r>
            <a:endParaRPr lang="x-none" sz="1600" b="1" dirty="0">
              <a:solidFill>
                <a:srgbClr val="FFC00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EA1EC17-30E2-5DCD-888E-9F111780D41D}"/>
              </a:ext>
            </a:extLst>
          </p:cNvPr>
          <p:cNvSpPr/>
          <p:nvPr/>
        </p:nvSpPr>
        <p:spPr>
          <a:xfrm>
            <a:off x="6649477" y="2984602"/>
            <a:ext cx="4506164" cy="12411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региональными институтами развития образования, областными, Минским городским центрами коррекционно-развивающего обучения и реабилитации </a:t>
            </a:r>
            <a:endParaRPr lang="x-none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8EF892B-2CB0-33A4-4AAE-9FA012C55972}"/>
              </a:ext>
            </a:extLst>
          </p:cNvPr>
          <p:cNvSpPr/>
          <p:nvPr/>
        </p:nvSpPr>
        <p:spPr>
          <a:xfrm>
            <a:off x="6649477" y="4632142"/>
            <a:ext cx="4506164" cy="132243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организациями, осуществляющими научно-методическое обеспечение специального образования на городском/районном уровне, городскими, районными ЦКРОиР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803701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984CBE1-9493-B5C3-9455-DBA7AA9EA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Основные темы методической работы с педагогами в период между повышениями квалификации</a:t>
            </a:r>
            <a:endParaRPr lang="x-none" sz="2800" dirty="0">
              <a:solidFill>
                <a:srgbClr val="00206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F502A2B9-21D9-2367-81E8-0354C9E0A8D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70522" y="1244906"/>
            <a:ext cx="10879301" cy="4730577"/>
          </a:xfrm>
        </p:spPr>
        <p:txBody>
          <a:bodyPr>
            <a:normAutofit lnSpcReduction="10000"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эффективные практики работы с обучающимися с ОПФР различных нозологических групп (с расстройствами аутистического спектра, с нарушением слуха, др.);</a:t>
            </a:r>
            <a:endParaRPr lang="x-none" sz="2000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 работы с выпускниками с ОПФР, их законными представителями по профессиональному самоопределению и дальнейшему жизнеустройству;</a:t>
            </a:r>
            <a:endParaRPr lang="x-none" sz="2000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учебно-методических комплексов при реализации образовательного процесса с обучающимися с ОПФР</a:t>
            </a:r>
          </a:p>
          <a:p>
            <a:pPr indent="450215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!!!ДЛЯ ОБСУЖДЕНИЯ И ВНЕСЕНИЯ ПРЕДЛОЖЕНИЙ</a:t>
            </a:r>
            <a:endParaRPr lang="x-none" sz="2000" b="1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496163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8A2D9F-D3DA-ABBD-3054-C5FACA286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0550" y="248281"/>
            <a:ext cx="8931389" cy="1500052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700" b="1" i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методической работы с педагогическими кадрами системы специального образования на 2026/2027 учебный год</a:t>
            </a:r>
            <a:br>
              <a:rPr lang="x-none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x-none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73501D9-DCBE-D7E2-3B01-153DA170F55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400061" y="1316736"/>
            <a:ext cx="9865347" cy="529298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Рукописный ввод 7">
                <a:extLst>
                  <a:ext uri="{FF2B5EF4-FFF2-40B4-BE49-F238E27FC236}">
                    <a16:creationId xmlns:a16="http://schemas.microsoft.com/office/drawing/2014/main" id="{6AACFCE6-992F-B1BA-2CD9-4ED2383B1076}"/>
                  </a:ext>
                </a:extLst>
              </p14:cNvPr>
              <p14:cNvContentPartPr/>
              <p14:nvPr/>
            </p14:nvContentPartPr>
            <p14:xfrm>
              <a:off x="1982506" y="3900226"/>
              <a:ext cx="5859720" cy="55800"/>
            </p14:xfrm>
          </p:contentPart>
        </mc:Choice>
        <mc:Fallback xmlns="">
          <p:pic>
            <p:nvPicPr>
              <p:cNvPr id="8" name="Рукописный ввод 7">
                <a:extLst>
                  <a:ext uri="{FF2B5EF4-FFF2-40B4-BE49-F238E27FC236}">
                    <a16:creationId xmlns:a16="http://schemas.microsoft.com/office/drawing/2014/main" id="{6AACFCE6-992F-B1BA-2CD9-4ED2383B107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76386" y="3894106"/>
                <a:ext cx="5871960" cy="6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Рукописный ввод 9">
                <a:extLst>
                  <a:ext uri="{FF2B5EF4-FFF2-40B4-BE49-F238E27FC236}">
                    <a16:creationId xmlns:a16="http://schemas.microsoft.com/office/drawing/2014/main" id="{01A863BF-A765-854B-9754-5522043D296A}"/>
                  </a:ext>
                </a:extLst>
              </p14:cNvPr>
              <p14:cNvContentPartPr/>
              <p14:nvPr/>
            </p14:nvContentPartPr>
            <p14:xfrm>
              <a:off x="7834666" y="3942706"/>
              <a:ext cx="720" cy="322200"/>
            </p14:xfrm>
          </p:contentPart>
        </mc:Choice>
        <mc:Fallback xmlns="">
          <p:pic>
            <p:nvPicPr>
              <p:cNvPr id="10" name="Рукописный ввод 9">
                <a:extLst>
                  <a:ext uri="{FF2B5EF4-FFF2-40B4-BE49-F238E27FC236}">
                    <a16:creationId xmlns:a16="http://schemas.microsoft.com/office/drawing/2014/main" id="{01A863BF-A765-854B-9754-5522043D296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22426" y="3936586"/>
                <a:ext cx="25200" cy="33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6" name="Рукописный ввод 15">
                <a:extLst>
                  <a:ext uri="{FF2B5EF4-FFF2-40B4-BE49-F238E27FC236}">
                    <a16:creationId xmlns:a16="http://schemas.microsoft.com/office/drawing/2014/main" id="{8BDC601D-0C64-05CF-A892-5AD7F90B6E35}"/>
                  </a:ext>
                </a:extLst>
              </p14:cNvPr>
              <p14:cNvContentPartPr/>
              <p14:nvPr/>
            </p14:nvContentPartPr>
            <p14:xfrm>
              <a:off x="1974946" y="3942706"/>
              <a:ext cx="720" cy="322560"/>
            </p14:xfrm>
          </p:contentPart>
        </mc:Choice>
        <mc:Fallback xmlns="">
          <p:pic>
            <p:nvPicPr>
              <p:cNvPr id="16" name="Рукописный ввод 15">
                <a:extLst>
                  <a:ext uri="{FF2B5EF4-FFF2-40B4-BE49-F238E27FC236}">
                    <a16:creationId xmlns:a16="http://schemas.microsoft.com/office/drawing/2014/main" id="{8BDC601D-0C64-05CF-A892-5AD7F90B6E3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962706" y="3936586"/>
                <a:ext cx="25200" cy="33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id="{543747CB-B48D-D8C9-0066-181671B04FA3}"/>
                  </a:ext>
                </a:extLst>
              </p14:cNvPr>
              <p14:cNvContentPartPr/>
              <p14:nvPr/>
            </p14:nvContentPartPr>
            <p14:xfrm>
              <a:off x="1989346" y="4264546"/>
              <a:ext cx="5838480" cy="72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543747CB-B48D-D8C9-0066-181671B04FA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983226" y="4252306"/>
                <a:ext cx="5850720" cy="2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id="{05CE770A-5050-1CA7-EC9F-D45B5E1477DF}"/>
                  </a:ext>
                </a:extLst>
              </p14:cNvPr>
              <p14:cNvContentPartPr/>
              <p14:nvPr/>
            </p14:nvContentPartPr>
            <p14:xfrm>
              <a:off x="8784346" y="3919666"/>
              <a:ext cx="1800" cy="180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05CE770A-5050-1CA7-EC9F-D45B5E1477D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778226" y="3913546"/>
                <a:ext cx="14040" cy="1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1" name="Рукописный ввод 20">
                <a:extLst>
                  <a:ext uri="{FF2B5EF4-FFF2-40B4-BE49-F238E27FC236}">
                    <a16:creationId xmlns:a16="http://schemas.microsoft.com/office/drawing/2014/main" id="{F3312C25-A038-D5CC-7D5C-3588F98DB766}"/>
                  </a:ext>
                </a:extLst>
              </p14:cNvPr>
              <p14:cNvContentPartPr/>
              <p14:nvPr/>
            </p14:nvContentPartPr>
            <p14:xfrm>
              <a:off x="4622746" y="4425466"/>
              <a:ext cx="3182760" cy="720"/>
            </p14:xfrm>
          </p:contentPart>
        </mc:Choice>
        <mc:Fallback xmlns="">
          <p:pic>
            <p:nvPicPr>
              <p:cNvPr id="21" name="Рукописный ввод 20">
                <a:extLst>
                  <a:ext uri="{FF2B5EF4-FFF2-40B4-BE49-F238E27FC236}">
                    <a16:creationId xmlns:a16="http://schemas.microsoft.com/office/drawing/2014/main" id="{F3312C25-A038-D5CC-7D5C-3588F98DB766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616626" y="4413226"/>
                <a:ext cx="3195000" cy="2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3" name="Рукописный ввод 22">
                <a:extLst>
                  <a:ext uri="{FF2B5EF4-FFF2-40B4-BE49-F238E27FC236}">
                    <a16:creationId xmlns:a16="http://schemas.microsoft.com/office/drawing/2014/main" id="{F43D6E43-4C82-40B6-F9E7-57568757B67C}"/>
                  </a:ext>
                </a:extLst>
              </p14:cNvPr>
              <p14:cNvContentPartPr/>
              <p14:nvPr/>
            </p14:nvContentPartPr>
            <p14:xfrm>
              <a:off x="7819546" y="4418266"/>
              <a:ext cx="720" cy="234720"/>
            </p14:xfrm>
          </p:contentPart>
        </mc:Choice>
        <mc:Fallback xmlns="">
          <p:pic>
            <p:nvPicPr>
              <p:cNvPr id="23" name="Рукописный ввод 22">
                <a:extLst>
                  <a:ext uri="{FF2B5EF4-FFF2-40B4-BE49-F238E27FC236}">
                    <a16:creationId xmlns:a16="http://schemas.microsoft.com/office/drawing/2014/main" id="{F43D6E43-4C82-40B6-F9E7-57568757B67C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807306" y="4412146"/>
                <a:ext cx="25200" cy="24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6" name="Рукописный ввод 25">
                <a:extLst>
                  <a:ext uri="{FF2B5EF4-FFF2-40B4-BE49-F238E27FC236}">
                    <a16:creationId xmlns:a16="http://schemas.microsoft.com/office/drawing/2014/main" id="{E08E50C4-AA3E-339F-8977-87FA26FDEDDB}"/>
                  </a:ext>
                </a:extLst>
              </p14:cNvPr>
              <p14:cNvContentPartPr/>
              <p14:nvPr/>
            </p14:nvContentPartPr>
            <p14:xfrm>
              <a:off x="2004106" y="4537066"/>
              <a:ext cx="2392200" cy="55800"/>
            </p14:xfrm>
          </p:contentPart>
        </mc:Choice>
        <mc:Fallback xmlns="">
          <p:pic>
            <p:nvPicPr>
              <p:cNvPr id="26" name="Рукописный ввод 25">
                <a:extLst>
                  <a:ext uri="{FF2B5EF4-FFF2-40B4-BE49-F238E27FC236}">
                    <a16:creationId xmlns:a16="http://schemas.microsoft.com/office/drawing/2014/main" id="{E08E50C4-AA3E-339F-8977-87FA26FDED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997986" y="4530946"/>
                <a:ext cx="2404440" cy="6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31" name="Рукописный ввод 30">
                <a:extLst>
                  <a:ext uri="{FF2B5EF4-FFF2-40B4-BE49-F238E27FC236}">
                    <a16:creationId xmlns:a16="http://schemas.microsoft.com/office/drawing/2014/main" id="{12BC628C-1C00-E7D8-72D4-B66559DD0C4D}"/>
                  </a:ext>
                </a:extLst>
              </p14:cNvPr>
              <p14:cNvContentPartPr/>
              <p14:nvPr/>
            </p14:nvContentPartPr>
            <p14:xfrm>
              <a:off x="2874586" y="5831266"/>
              <a:ext cx="1675800" cy="55800"/>
            </p14:xfrm>
          </p:contentPart>
        </mc:Choice>
        <mc:Fallback xmlns="">
          <p:pic>
            <p:nvPicPr>
              <p:cNvPr id="31" name="Рукописный ввод 30">
                <a:extLst>
                  <a:ext uri="{FF2B5EF4-FFF2-40B4-BE49-F238E27FC236}">
                    <a16:creationId xmlns:a16="http://schemas.microsoft.com/office/drawing/2014/main" id="{12BC628C-1C00-E7D8-72D4-B66559DD0C4D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868466" y="5825146"/>
                <a:ext cx="1688040" cy="6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33" name="Рукописный ввод 32">
                <a:extLst>
                  <a:ext uri="{FF2B5EF4-FFF2-40B4-BE49-F238E27FC236}">
                    <a16:creationId xmlns:a16="http://schemas.microsoft.com/office/drawing/2014/main" id="{AADE1971-C5A3-C75D-188A-57B63A2DA7A1}"/>
                  </a:ext>
                </a:extLst>
              </p14:cNvPr>
              <p14:cNvContentPartPr/>
              <p14:nvPr/>
            </p14:nvContentPartPr>
            <p14:xfrm>
              <a:off x="4513306" y="5858986"/>
              <a:ext cx="3291840" cy="7920"/>
            </p14:xfrm>
          </p:contentPart>
        </mc:Choice>
        <mc:Fallback xmlns="">
          <p:pic>
            <p:nvPicPr>
              <p:cNvPr id="33" name="Рукописный ввод 32">
                <a:extLst>
                  <a:ext uri="{FF2B5EF4-FFF2-40B4-BE49-F238E27FC236}">
                    <a16:creationId xmlns:a16="http://schemas.microsoft.com/office/drawing/2014/main" id="{AADE1971-C5A3-C75D-188A-57B63A2DA7A1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507186" y="5852866"/>
                <a:ext cx="3304080" cy="2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0F455FCF-C31A-EA3B-C44C-EED99A30FE07}"/>
                  </a:ext>
                </a:extLst>
              </p14:cNvPr>
              <p14:cNvContentPartPr/>
              <p14:nvPr/>
            </p14:nvContentPartPr>
            <p14:xfrm>
              <a:off x="7812346" y="5873746"/>
              <a:ext cx="7560" cy="183240"/>
            </p14:xfrm>
          </p:contentPart>
        </mc:Choice>
        <mc:Fallback xmlns=""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id="{0F455FCF-C31A-EA3B-C44C-EED99A30FE07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7806226" y="5867626"/>
                <a:ext cx="19800" cy="19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37" name="Рукописный ввод 36">
                <a:extLst>
                  <a:ext uri="{FF2B5EF4-FFF2-40B4-BE49-F238E27FC236}">
                    <a16:creationId xmlns:a16="http://schemas.microsoft.com/office/drawing/2014/main" id="{A5CC6B8A-434A-4A1B-23BB-041176A69453}"/>
                  </a:ext>
                </a:extLst>
              </p14:cNvPr>
              <p14:cNvContentPartPr/>
              <p14:nvPr/>
            </p14:nvContentPartPr>
            <p14:xfrm>
              <a:off x="2801506" y="6033946"/>
              <a:ext cx="1404000" cy="16560"/>
            </p14:xfrm>
          </p:contentPart>
        </mc:Choice>
        <mc:Fallback xmlns="">
          <p:pic>
            <p:nvPicPr>
              <p:cNvPr id="37" name="Рукописный ввод 36">
                <a:extLst>
                  <a:ext uri="{FF2B5EF4-FFF2-40B4-BE49-F238E27FC236}">
                    <a16:creationId xmlns:a16="http://schemas.microsoft.com/office/drawing/2014/main" id="{A5CC6B8A-434A-4A1B-23BB-041176A69453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2795386" y="6027826"/>
                <a:ext cx="1416240" cy="2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39" name="Рукописный ввод 38">
                <a:extLst>
                  <a:ext uri="{FF2B5EF4-FFF2-40B4-BE49-F238E27FC236}">
                    <a16:creationId xmlns:a16="http://schemas.microsoft.com/office/drawing/2014/main" id="{C8B42F51-1395-034F-C3BD-129FACBAC61D}"/>
                  </a:ext>
                </a:extLst>
              </p14:cNvPr>
              <p14:cNvContentPartPr/>
              <p14:nvPr/>
            </p14:nvContentPartPr>
            <p14:xfrm>
              <a:off x="4198666" y="6049786"/>
              <a:ext cx="3614760" cy="720"/>
            </p14:xfrm>
          </p:contentPart>
        </mc:Choice>
        <mc:Fallback xmlns="">
          <p:pic>
            <p:nvPicPr>
              <p:cNvPr id="39" name="Рукописный ввод 38">
                <a:extLst>
                  <a:ext uri="{FF2B5EF4-FFF2-40B4-BE49-F238E27FC236}">
                    <a16:creationId xmlns:a16="http://schemas.microsoft.com/office/drawing/2014/main" id="{C8B42F51-1395-034F-C3BD-129FACBAC61D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4192546" y="6037546"/>
                <a:ext cx="3627000" cy="2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41" name="Рукописный ввод 40">
                <a:extLst>
                  <a:ext uri="{FF2B5EF4-FFF2-40B4-BE49-F238E27FC236}">
                    <a16:creationId xmlns:a16="http://schemas.microsoft.com/office/drawing/2014/main" id="{5C337AC4-29D3-456D-6D53-F6B59F634A05}"/>
                  </a:ext>
                </a:extLst>
              </p14:cNvPr>
              <p14:cNvContentPartPr/>
              <p14:nvPr/>
            </p14:nvContentPartPr>
            <p14:xfrm>
              <a:off x="1667506" y="4002826"/>
              <a:ext cx="272880" cy="119520"/>
            </p14:xfrm>
          </p:contentPart>
        </mc:Choice>
        <mc:Fallback xmlns="">
          <p:pic>
            <p:nvPicPr>
              <p:cNvPr id="41" name="Рукописный ввод 40">
                <a:extLst>
                  <a:ext uri="{FF2B5EF4-FFF2-40B4-BE49-F238E27FC236}">
                    <a16:creationId xmlns:a16="http://schemas.microsoft.com/office/drawing/2014/main" id="{5C337AC4-29D3-456D-6D53-F6B59F634A05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1661386" y="3996706"/>
                <a:ext cx="285120" cy="13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42" name="Рукописный ввод 41">
                <a:extLst>
                  <a:ext uri="{FF2B5EF4-FFF2-40B4-BE49-F238E27FC236}">
                    <a16:creationId xmlns:a16="http://schemas.microsoft.com/office/drawing/2014/main" id="{B6FAE189-F64D-438E-9095-FD4C0F987577}"/>
                  </a:ext>
                </a:extLst>
              </p14:cNvPr>
              <p14:cNvContentPartPr/>
              <p14:nvPr/>
            </p14:nvContentPartPr>
            <p14:xfrm>
              <a:off x="1697026" y="4674946"/>
              <a:ext cx="211320" cy="156600"/>
            </p14:xfrm>
          </p:contentPart>
        </mc:Choice>
        <mc:Fallback xmlns="">
          <p:pic>
            <p:nvPicPr>
              <p:cNvPr id="42" name="Рукописный ввод 41">
                <a:extLst>
                  <a:ext uri="{FF2B5EF4-FFF2-40B4-BE49-F238E27FC236}">
                    <a16:creationId xmlns:a16="http://schemas.microsoft.com/office/drawing/2014/main" id="{B6FAE189-F64D-438E-9095-FD4C0F987577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1690906" y="4668826"/>
                <a:ext cx="223560" cy="16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43" name="Рукописный ввод 42">
                <a:extLst>
                  <a:ext uri="{FF2B5EF4-FFF2-40B4-BE49-F238E27FC236}">
                    <a16:creationId xmlns:a16="http://schemas.microsoft.com/office/drawing/2014/main" id="{6ADC20D7-B906-0734-2E92-AF7A73CB68AA}"/>
                  </a:ext>
                </a:extLst>
              </p14:cNvPr>
              <p14:cNvContentPartPr/>
              <p14:nvPr/>
            </p14:nvContentPartPr>
            <p14:xfrm>
              <a:off x="1799626" y="5977066"/>
              <a:ext cx="132120" cy="163080"/>
            </p14:xfrm>
          </p:contentPart>
        </mc:Choice>
        <mc:Fallback xmlns="">
          <p:pic>
            <p:nvPicPr>
              <p:cNvPr id="43" name="Рукописный ввод 42">
                <a:extLst>
                  <a:ext uri="{FF2B5EF4-FFF2-40B4-BE49-F238E27FC236}">
                    <a16:creationId xmlns:a16="http://schemas.microsoft.com/office/drawing/2014/main" id="{6ADC20D7-B906-0734-2E92-AF7A73CB68AA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1793506" y="5970946"/>
                <a:ext cx="144360" cy="17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44" name="Рукописный ввод 43">
                <a:extLst>
                  <a:ext uri="{FF2B5EF4-FFF2-40B4-BE49-F238E27FC236}">
                    <a16:creationId xmlns:a16="http://schemas.microsoft.com/office/drawing/2014/main" id="{FB5C2B5C-2AE5-8619-EEC1-E9B7393F52EC}"/>
                  </a:ext>
                </a:extLst>
              </p14:cNvPr>
              <p14:cNvContentPartPr/>
              <p14:nvPr/>
            </p14:nvContentPartPr>
            <p14:xfrm>
              <a:off x="1689466" y="3973306"/>
              <a:ext cx="210960" cy="97560"/>
            </p14:xfrm>
          </p:contentPart>
        </mc:Choice>
        <mc:Fallback xmlns="">
          <p:pic>
            <p:nvPicPr>
              <p:cNvPr id="44" name="Рукописный ввод 43">
                <a:extLst>
                  <a:ext uri="{FF2B5EF4-FFF2-40B4-BE49-F238E27FC236}">
                    <a16:creationId xmlns:a16="http://schemas.microsoft.com/office/drawing/2014/main" id="{FB5C2B5C-2AE5-8619-EEC1-E9B7393F52EC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1683346" y="3967186"/>
                <a:ext cx="223200" cy="10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46" name="Рукописный ввод 45">
                <a:extLst>
                  <a:ext uri="{FF2B5EF4-FFF2-40B4-BE49-F238E27FC236}">
                    <a16:creationId xmlns:a16="http://schemas.microsoft.com/office/drawing/2014/main" id="{41D54083-4194-57AC-B5A6-5DF7D8EA084A}"/>
                  </a:ext>
                </a:extLst>
              </p14:cNvPr>
              <p14:cNvContentPartPr/>
              <p14:nvPr/>
            </p14:nvContentPartPr>
            <p14:xfrm>
              <a:off x="1792066" y="5288746"/>
              <a:ext cx="7920" cy="278640"/>
            </p14:xfrm>
          </p:contentPart>
        </mc:Choice>
        <mc:Fallback xmlns="">
          <p:pic>
            <p:nvPicPr>
              <p:cNvPr id="46" name="Рукописный ввод 45">
                <a:extLst>
                  <a:ext uri="{FF2B5EF4-FFF2-40B4-BE49-F238E27FC236}">
                    <a16:creationId xmlns:a16="http://schemas.microsoft.com/office/drawing/2014/main" id="{41D54083-4194-57AC-B5A6-5DF7D8EA084A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1785946" y="5282626"/>
                <a:ext cx="20160" cy="29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47" name="Рукописный ввод 46">
                <a:extLst>
                  <a:ext uri="{FF2B5EF4-FFF2-40B4-BE49-F238E27FC236}">
                    <a16:creationId xmlns:a16="http://schemas.microsoft.com/office/drawing/2014/main" id="{191DB61E-9C50-E956-A41A-1F60F28D4F7E}"/>
                  </a:ext>
                </a:extLst>
              </p14:cNvPr>
              <p14:cNvContentPartPr/>
              <p14:nvPr/>
            </p14:nvContentPartPr>
            <p14:xfrm>
              <a:off x="1792066" y="5647306"/>
              <a:ext cx="360" cy="360"/>
            </p14:xfrm>
          </p:contentPart>
        </mc:Choice>
        <mc:Fallback xmlns="">
          <p:pic>
            <p:nvPicPr>
              <p:cNvPr id="47" name="Рукописный ввод 46">
                <a:extLst>
                  <a:ext uri="{FF2B5EF4-FFF2-40B4-BE49-F238E27FC236}">
                    <a16:creationId xmlns:a16="http://schemas.microsoft.com/office/drawing/2014/main" id="{191DB61E-9C50-E956-A41A-1F60F28D4F7E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1785946" y="5641186"/>
                <a:ext cx="12600" cy="1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643337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>
            <a:extLst>
              <a:ext uri="{FF2B5EF4-FFF2-40B4-BE49-F238E27FC236}">
                <a16:creationId xmlns:a16="http://schemas.microsoft.com/office/drawing/2014/main" id="{3EFFD0B5-6B87-E1AB-7809-9007171B7EA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736191" y="702259"/>
            <a:ext cx="8931389" cy="5251450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BDFB5F9C-40BB-6742-56BD-C65F96A825DB}"/>
              </a:ext>
            </a:extLst>
          </p:cNvPr>
          <p:cNvSpPr/>
          <p:nvPr/>
        </p:nvSpPr>
        <p:spPr>
          <a:xfrm>
            <a:off x="3035808" y="5953709"/>
            <a:ext cx="6459321" cy="520243"/>
          </a:xfrm>
          <a:prstGeom prst="roundRect">
            <a:avLst/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на сайте Академии образования </a:t>
            </a:r>
          </a:p>
        </p:txBody>
      </p:sp>
    </p:spTree>
    <p:extLst>
      <p:ext uri="{BB962C8B-B14F-4D97-AF65-F5344CB8AC3E}">
        <p14:creationId xmlns:p14="http://schemas.microsoft.com/office/powerpoint/2010/main" val="757641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6D2EE-FFA9-6789-6FE4-E011D0489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E073E4C-8B58-8272-A04D-BEF344443CCF}"/>
              </a:ext>
            </a:extLst>
          </p:cNvPr>
          <p:cNvSpPr/>
          <p:nvPr/>
        </p:nvSpPr>
        <p:spPr>
          <a:xfrm>
            <a:off x="0" y="6568181"/>
            <a:ext cx="12192000" cy="289819"/>
          </a:xfrm>
          <a:prstGeom prst="rect">
            <a:avLst/>
          </a:prstGeom>
          <a:solidFill>
            <a:srgbClr val="006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АКАДЕМИЯ ОБРАЗОВАНИЯ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  г. Минск,   Республика Беларусь</a:t>
            </a: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810B47F3-62F6-9A7B-1B35-0845DA992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0550" y="248281"/>
            <a:ext cx="8931389" cy="2099969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Протокол поручений Министра образования Республики Беларусь по итогам встречи с руководителями структурных подразделений Академии образования от 16.07.2026 №7</a:t>
            </a:r>
            <a:br>
              <a:rPr lang="ru-RU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ru-RU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x-none" sz="3200" dirty="0">
              <a:solidFill>
                <a:srgbClr val="00206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FDC0B0-0635-2060-6E3C-E79583A0371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36359" y="2194560"/>
            <a:ext cx="10879301" cy="4257446"/>
          </a:xfrm>
        </p:spPr>
        <p:txBody>
          <a:bodyPr>
            <a:normAutofit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     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«Осуществить на базе отдельных центров коррекционно-развивающего обучения и реабилитации пилотный проект по созданию структурных подразделений для обучающихся с особенностями психофизического развития, 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не относящихся к категории детей с тяжелыми, множественными нарушениями в физическом и (или) психическом развитии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, по отработке алгоритма направления в данные структуры указанной категории детей и организации образовательного процесса с учетом контингента обучающихся и нормативных требований к реализации образовательных программ специального образования на уровне дошкольного/общего среднего образования»</a:t>
            </a:r>
            <a:endParaRPr kumimoji="0" lang="x-none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4654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ECC44D-530E-1228-D71B-37065E8F2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РЕАЛИЗАЦИИ</a:t>
            </a:r>
            <a:endParaRPr lang="x-none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593CBA-3812-7FC3-9826-A70CEEB34FD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x-none" dirty="0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4005B74F-13FA-4AED-84F7-E674C6752264}"/>
              </a:ext>
            </a:extLst>
          </p:cNvPr>
          <p:cNvSpPr/>
          <p:nvPr/>
        </p:nvSpPr>
        <p:spPr>
          <a:xfrm>
            <a:off x="1036359" y="3064340"/>
            <a:ext cx="3942893" cy="130210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ru-RU" sz="2800" b="0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Организация и проведение рабочей встречи (август 2026)</a:t>
            </a:r>
            <a:endParaRPr lang="x-none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201C87C-4002-6510-B3EB-2624E5B91910}"/>
              </a:ext>
            </a:extLst>
          </p:cNvPr>
          <p:cNvSpPr/>
          <p:nvPr/>
        </p:nvSpPr>
        <p:spPr>
          <a:xfrm>
            <a:off x="5661164" y="1498297"/>
            <a:ext cx="6254496" cy="130210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анализ информации о ЦКРОиР (наличие площадей, условий, необходимости расширения, в том числе с использованием базы других УО);</a:t>
            </a:r>
          </a:p>
        </p:txBody>
      </p:sp>
      <p:sp>
        <p:nvSpPr>
          <p:cNvPr id="17" name="Стрелка: вправо 16">
            <a:extLst>
              <a:ext uri="{FF2B5EF4-FFF2-40B4-BE49-F238E27FC236}">
                <a16:creationId xmlns:a16="http://schemas.microsoft.com/office/drawing/2014/main" id="{474F0A11-1E84-7A58-F574-FE68BA88F265}"/>
              </a:ext>
            </a:extLst>
          </p:cNvPr>
          <p:cNvSpPr/>
          <p:nvPr/>
        </p:nvSpPr>
        <p:spPr>
          <a:xfrm>
            <a:off x="5112311" y="3517882"/>
            <a:ext cx="261327" cy="39502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B11D068-0911-222B-98BE-9CFE210440B7}"/>
              </a:ext>
            </a:extLst>
          </p:cNvPr>
          <p:cNvSpPr/>
          <p:nvPr/>
        </p:nvSpPr>
        <p:spPr>
          <a:xfrm>
            <a:off x="5661164" y="2990836"/>
            <a:ext cx="6254496" cy="167626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kern="0" dirty="0">
                <a:latin typeface="Times New Roman" panose="02020603050405020304" pitchFamily="18" charset="0"/>
                <a:ea typeface="Calibri" panose="020F0502020204030204" pitchFamily="34" charset="0"/>
              </a:rPr>
              <a:t>обобщение предложений участников рабочей встречи, в том числе о категории детей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(</a:t>
            </a: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определить категорию обучающихся с ОПФР, не относящихся к лицам с тяжелыми, множественными нарушениями в физическом и (или) психическом развитии, нуждающихся в направлении в данные структуры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)</a:t>
            </a:r>
            <a:endParaRPr lang="ru-RU" kern="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C22E907-307C-1985-733A-8BD0FF1F527D}"/>
              </a:ext>
            </a:extLst>
          </p:cNvPr>
          <p:cNvSpPr/>
          <p:nvPr/>
        </p:nvSpPr>
        <p:spPr>
          <a:xfrm>
            <a:off x="5661164" y="4889433"/>
            <a:ext cx="6254496" cy="117549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kern="0" dirty="0">
                <a:latin typeface="Times New Roman" panose="02020603050405020304" pitchFamily="18" charset="0"/>
                <a:ea typeface="Calibri" panose="020F0502020204030204" pitchFamily="34" charset="0"/>
              </a:rPr>
              <a:t>определение целей и задач пилотного проекта, сроков</a:t>
            </a:r>
            <a:r>
              <a:rPr lang="ru-RU" kern="0" dirty="0">
                <a:latin typeface="Times New Roman" panose="02020603050405020304" pitchFamily="18" charset="0"/>
                <a:ea typeface="Calibri" panose="020F0502020204030204" pitchFamily="34" charset="0"/>
              </a:rPr>
              <a:t> его </a:t>
            </a:r>
            <a:r>
              <a:rPr lang="x-none" kern="0" dirty="0">
                <a:latin typeface="Times New Roman" panose="02020603050405020304" pitchFamily="18" charset="0"/>
                <a:ea typeface="Calibri" panose="020F0502020204030204" pitchFamily="34" charset="0"/>
              </a:rPr>
              <a:t> реализации</a:t>
            </a:r>
            <a:r>
              <a:rPr lang="ru-RU" kern="0" dirty="0">
                <a:latin typeface="Times New Roman" panose="02020603050405020304" pitchFamily="18" charset="0"/>
                <a:ea typeface="Calibri" panose="020F0502020204030204" pitchFamily="34" charset="0"/>
              </a:rPr>
              <a:t>, др.</a:t>
            </a:r>
            <a:endParaRPr lang="x-non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632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FD303F-BB84-AA4C-C5D7-D16262C32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АЛГОРИТМ РЕАЛИЗАЦИИ</a:t>
            </a:r>
            <a:endParaRPr lang="x-none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4BAE6F-E7F0-6D18-5DA7-37D44BF95BD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36359" y="1144829"/>
            <a:ext cx="10879301" cy="5021087"/>
          </a:xfrm>
        </p:spPr>
        <p:txBody>
          <a:bodyPr/>
          <a:lstStyle/>
          <a:p>
            <a:pPr marL="0" indent="0">
              <a:buNone/>
            </a:pPr>
            <a:endParaRPr lang="x-none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E001EC7-1FD4-7FCE-7D64-8D23E334B39C}"/>
              </a:ext>
            </a:extLst>
          </p:cNvPr>
          <p:cNvSpPr/>
          <p:nvPr/>
        </p:nvSpPr>
        <p:spPr>
          <a:xfrm>
            <a:off x="707499" y="2634901"/>
            <a:ext cx="3942893" cy="130210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ru-RU" sz="2800" b="0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Определение перечня ЦКРОиР</a:t>
            </a:r>
            <a:endParaRPr lang="x-none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CD5797F-2933-DF66-0C48-E511D36BBF8D}"/>
              </a:ext>
            </a:extLst>
          </p:cNvPr>
          <p:cNvSpPr/>
          <p:nvPr/>
        </p:nvSpPr>
        <p:spPr>
          <a:xfrm>
            <a:off x="5527259" y="1389886"/>
            <a:ext cx="6254496" cy="11192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к расширению площадей ЦКРОиР, в том числе с учетом возможности внешней поддержки (градообразующие предприятия, города-спутники  + предложения регионов)</a:t>
            </a:r>
            <a:endParaRPr lang="x-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B4A9B7FC-19D2-3F4E-8D11-1146DD469EBC}"/>
              </a:ext>
            </a:extLst>
          </p:cNvPr>
          <p:cNvSpPr/>
          <p:nvPr/>
        </p:nvSpPr>
        <p:spPr>
          <a:xfrm>
            <a:off x="4717925" y="3011681"/>
            <a:ext cx="261327" cy="39502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151134C-121F-636C-4659-3B7657204AD8}"/>
              </a:ext>
            </a:extLst>
          </p:cNvPr>
          <p:cNvSpPr/>
          <p:nvPr/>
        </p:nvSpPr>
        <p:spPr>
          <a:xfrm>
            <a:off x="5527259" y="2634901"/>
            <a:ext cx="6254496" cy="10705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готовой материально-технической базы</a:t>
            </a:r>
            <a:endParaRPr lang="x-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BE215BB-E3D1-36E4-64E1-329A49F36701}"/>
              </a:ext>
            </a:extLst>
          </p:cNvPr>
          <p:cNvSpPr/>
          <p:nvPr/>
        </p:nvSpPr>
        <p:spPr>
          <a:xfrm>
            <a:off x="5527259" y="3950205"/>
            <a:ext cx="6254496" cy="11192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создания структурных подразделений ЦКРОиР на базе других учреждений образования</a:t>
            </a:r>
            <a:endParaRPr lang="x-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63C320B0-DF9A-C3AC-7D2F-F666CB2479C2}"/>
              </a:ext>
            </a:extLst>
          </p:cNvPr>
          <p:cNvSpPr/>
          <p:nvPr/>
        </p:nvSpPr>
        <p:spPr>
          <a:xfrm>
            <a:off x="8471002" y="5157216"/>
            <a:ext cx="402336" cy="24140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8AB18E0B-FF5E-BE90-4FF2-DC28A6B013D9}"/>
              </a:ext>
            </a:extLst>
          </p:cNvPr>
          <p:cNvSpPr/>
          <p:nvPr/>
        </p:nvSpPr>
        <p:spPr>
          <a:xfrm>
            <a:off x="1682497" y="5486402"/>
            <a:ext cx="9948672" cy="56327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Вхождение в пилотный проект</a:t>
            </a:r>
            <a:endParaRPr lang="x-none" sz="24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Левая фигурная скобка 3"/>
          <p:cNvSpPr/>
          <p:nvPr/>
        </p:nvSpPr>
        <p:spPr>
          <a:xfrm>
            <a:off x="5046785" y="1468315"/>
            <a:ext cx="480474" cy="348175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016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C2E80A-5285-1DEF-BC8F-1B2E39AF9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1757" y="111042"/>
            <a:ext cx="8931389" cy="579658"/>
          </a:xfrm>
        </p:spPr>
        <p:txBody>
          <a:bodyPr/>
          <a:lstStyle/>
          <a:p>
            <a:pPr algn="ctr"/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АЛГОРИТМ РЕАЛИЗАЦИИ</a:t>
            </a:r>
            <a:endParaRPr lang="x-none" b="1" dirty="0"/>
          </a:p>
        </p:txBody>
      </p:sp>
      <p:pic>
        <p:nvPicPr>
          <p:cNvPr id="9" name="Объект 8" descr="Более 1 700 работ на тему «бионика инженерия»: стоковые иллюстрации, векторная графика и клипарт royalty-free - iStock">
            <a:extLst>
              <a:ext uri="{FF2B5EF4-FFF2-40B4-BE49-F238E27FC236}">
                <a16:creationId xmlns:a16="http://schemas.microsoft.com/office/drawing/2014/main" id="{636F7572-2DE4-B43F-529B-7E67DCD912A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292883" y="1389642"/>
            <a:ext cx="4257817" cy="2838544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34F0CBDD-2247-BAE2-E422-DBB7F84A06C0}"/>
              </a:ext>
            </a:extLst>
          </p:cNvPr>
          <p:cNvSpPr/>
          <p:nvPr/>
        </p:nvSpPr>
        <p:spPr>
          <a:xfrm>
            <a:off x="1784908" y="935707"/>
            <a:ext cx="4257447" cy="14017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Проведение встречи с представителями общественных объединений инвалидов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(сентябрь 2026)</a:t>
            </a:r>
            <a:endParaRPr 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97373085-944C-977D-774B-73A7844667F8}"/>
              </a:ext>
            </a:extLst>
          </p:cNvPr>
          <p:cNvSpPr/>
          <p:nvPr/>
        </p:nvSpPr>
        <p:spPr>
          <a:xfrm>
            <a:off x="1784906" y="2684203"/>
            <a:ext cx="4257447" cy="154398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Подготовка соответствующего  постановления Совета Министров Республики Беларусь, общественное обсуждение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(сентябрь – ноябрь 2026)</a:t>
            </a:r>
            <a:endParaRPr 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5E0A2BDB-9340-AA05-ABD6-98B8B8077C96}"/>
              </a:ext>
            </a:extLst>
          </p:cNvPr>
          <p:cNvSpPr/>
          <p:nvPr/>
        </p:nvSpPr>
        <p:spPr>
          <a:xfrm>
            <a:off x="3599075" y="6186061"/>
            <a:ext cx="629107" cy="41696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91D4405B-9C41-51B4-2A68-B83A0C04D6E4}"/>
              </a:ext>
            </a:extLst>
          </p:cNvPr>
          <p:cNvSpPr/>
          <p:nvPr/>
        </p:nvSpPr>
        <p:spPr>
          <a:xfrm>
            <a:off x="1784907" y="4413793"/>
            <a:ext cx="4257447" cy="150849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</a:t>
            </a:r>
            <a:r>
              <a:rPr lang="x-none" sz="20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тверждение постановления Совета Министров</a:t>
            </a: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Беларусь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(декабрь 2026)</a:t>
            </a:r>
            <a:endParaRPr 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588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B81DF1-5CD3-D6F6-9560-5E54BFD7E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E7D04-E879-7CE7-92AF-94AFD3798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x-none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3972D2-4718-282C-6A80-56A93A0323E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64205" y="1435339"/>
            <a:ext cx="11351456" cy="4730577"/>
          </a:xfrm>
        </p:spPr>
        <p:txBody>
          <a:bodyPr/>
          <a:lstStyle/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x-none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923D4991-BB5E-FC1E-BE08-C863B2EABA4E}"/>
              </a:ext>
            </a:extLst>
          </p:cNvPr>
          <p:cNvSpPr/>
          <p:nvPr/>
        </p:nvSpPr>
        <p:spPr>
          <a:xfrm>
            <a:off x="749030" y="2004362"/>
            <a:ext cx="4331375" cy="179222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Осуществить на базе обозначенных/выбранных ЦКРОиР пилотный проект </a:t>
            </a:r>
            <a:endParaRPr lang="x-none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424C9A5-5BA9-A901-0FBF-477120A4662E}"/>
              </a:ext>
            </a:extLst>
          </p:cNvPr>
          <p:cNvSpPr/>
          <p:nvPr/>
        </p:nvSpPr>
        <p:spPr>
          <a:xfrm>
            <a:off x="5661164" y="1514245"/>
            <a:ext cx="6254496" cy="228234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отработать алгоритм (механизм) организации образовательного процесса в данных структурах с учетом контингента обучающихся с ОПФР и нормативных требований к реализации образовательных программ специального образования на уровне дошкольного/общего среднего образования</a:t>
            </a:r>
            <a:endParaRPr lang="x-none" dirty="0">
              <a:solidFill>
                <a:schemeClr val="bg1"/>
              </a:solidFill>
            </a:endParaRPr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C9193BC5-0694-BAE3-F952-DB571CB5AAE6}"/>
              </a:ext>
            </a:extLst>
          </p:cNvPr>
          <p:cNvSpPr/>
          <p:nvPr/>
        </p:nvSpPr>
        <p:spPr>
          <a:xfrm>
            <a:off x="5321554" y="2512771"/>
            <a:ext cx="261327" cy="39502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96DCFA4-334C-59BE-9E69-C67AECB7AA6E}"/>
              </a:ext>
            </a:extLst>
          </p:cNvPr>
          <p:cNvSpPr/>
          <p:nvPr/>
        </p:nvSpPr>
        <p:spPr>
          <a:xfrm>
            <a:off x="2275027" y="212583"/>
            <a:ext cx="8361274" cy="10680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2027 год</a:t>
            </a:r>
          </a:p>
          <a:p>
            <a:pPr algn="ctr"/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ЦКРОиР в рамках пилотного проекта</a:t>
            </a:r>
            <a:endParaRPr lang="x-none"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3C42318C-DF72-8508-DFD8-AE2F6483CB8D}"/>
              </a:ext>
            </a:extLst>
          </p:cNvPr>
          <p:cNvSpPr/>
          <p:nvPr/>
        </p:nvSpPr>
        <p:spPr>
          <a:xfrm>
            <a:off x="749031" y="4153711"/>
            <a:ext cx="4358884" cy="172771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 результатам пилотного проекта подготовить:</a:t>
            </a:r>
            <a:endParaRPr kumimoji="0" lang="x-non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C0ADFCF-339B-3C1D-334D-D2FCD19F29A5}"/>
              </a:ext>
            </a:extLst>
          </p:cNvPr>
          <p:cNvSpPr/>
          <p:nvPr/>
        </p:nvSpPr>
        <p:spPr>
          <a:xfrm>
            <a:off x="5634950" y="4153711"/>
            <a:ext cx="6254496" cy="172771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предложения по внесению изменений и дополнений в Кодекс Республики Беларусь об образовании, иные нормативные правовые акты</a:t>
            </a:r>
            <a:endParaRPr kumimoji="0" lang="x-non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Стрелка: вправо 15">
            <a:extLst>
              <a:ext uri="{FF2B5EF4-FFF2-40B4-BE49-F238E27FC236}">
                <a16:creationId xmlns:a16="http://schemas.microsoft.com/office/drawing/2014/main" id="{4083D775-3F41-AA88-9688-22033DF9C816}"/>
              </a:ext>
            </a:extLst>
          </p:cNvPr>
          <p:cNvSpPr/>
          <p:nvPr/>
        </p:nvSpPr>
        <p:spPr>
          <a:xfrm>
            <a:off x="5236575" y="4871923"/>
            <a:ext cx="261327" cy="39502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46473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Прямая со стрелкой 10"/>
          <p:cNvCxnSpPr>
            <a:endCxn id="8" idx="0"/>
          </p:cNvCxnSpPr>
          <p:nvPr/>
        </p:nvCxnSpPr>
        <p:spPr>
          <a:xfrm>
            <a:off x="6326187" y="1094282"/>
            <a:ext cx="4046221" cy="32967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endCxn id="7" idx="0"/>
          </p:cNvCxnSpPr>
          <p:nvPr/>
        </p:nvCxnSpPr>
        <p:spPr>
          <a:xfrm flipH="1">
            <a:off x="2279968" y="1079292"/>
            <a:ext cx="4046219" cy="34076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5619" y="177163"/>
            <a:ext cx="9299627" cy="608334"/>
          </a:xfrm>
        </p:spPr>
        <p:txBody>
          <a:bodyPr>
            <a:normAutofit fontScale="90000"/>
          </a:bodyPr>
          <a:lstStyle/>
          <a:p>
            <a:pPr algn="ctr"/>
            <a:br>
              <a:rPr lang="ru-RU" altLang="en-US" sz="266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en-US" sz="266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Центры коррекционно-развивающего обучения и реабилитации</a:t>
            </a:r>
            <a:br>
              <a:rPr lang="ru-RU" altLang="en-US" sz="2665" dirty="0">
                <a:solidFill>
                  <a:srgbClr val="002060"/>
                </a:solidFill>
              </a:rPr>
            </a:br>
            <a:br>
              <a:rPr lang="ru-RU" altLang="en-US" sz="2665" dirty="0">
                <a:solidFill>
                  <a:srgbClr val="002060"/>
                </a:solidFill>
              </a:rPr>
            </a:br>
            <a:r>
              <a:rPr lang="ru-RU" altLang="en-US" sz="2665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перспективы</a:t>
            </a:r>
          </a:p>
        </p:txBody>
      </p:sp>
      <p:pic>
        <p:nvPicPr>
          <p:cNvPr id="6" name="Picture 2" descr="Picture background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610" y="3574415"/>
            <a:ext cx="4669155" cy="31076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Изображение 3"/>
          <p:cNvPicPr/>
          <p:nvPr/>
        </p:nvPicPr>
        <p:blipFill>
          <a:blip r:embed="rId3"/>
          <a:stretch>
            <a:fillRect/>
          </a:stretch>
        </p:blipFill>
        <p:spPr>
          <a:xfrm>
            <a:off x="646430" y="1244600"/>
            <a:ext cx="5289550" cy="2869565"/>
          </a:xfrm>
          <a:prstGeom prst="rect">
            <a:avLst/>
          </a:prstGeom>
        </p:spPr>
      </p:pic>
      <p:pic>
        <p:nvPicPr>
          <p:cNvPr id="5" name="Изображение 4"/>
          <p:cNvPicPr/>
          <p:nvPr/>
        </p:nvPicPr>
        <p:blipFill>
          <a:blip r:embed="rId4"/>
          <a:stretch>
            <a:fillRect/>
          </a:stretch>
        </p:blipFill>
        <p:spPr>
          <a:xfrm>
            <a:off x="6897370" y="1244600"/>
            <a:ext cx="4952365" cy="275844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637540" y="4486910"/>
            <a:ext cx="3284855" cy="19856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рассм</a:t>
            </a:r>
            <a:r>
              <a:rPr kumimoji="0" lang="ru-RU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тр</a:t>
            </a:r>
            <a:r>
              <a:rPr kumimoji="0" lang="ru-RU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ивать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возможность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открытия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классов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/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групп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ЦКРОиР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базе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других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учреждений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729980" y="4391025"/>
            <a:ext cx="3284855" cy="19856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реализо</a:t>
            </a:r>
            <a:r>
              <a:rPr kumimoji="0" lang="ru-RU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вать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механизм</a:t>
            </a:r>
            <a:r>
              <a:rPr kumimoji="0" lang="ru-RU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оказания необходимых </a:t>
            </a:r>
            <a:r>
              <a:rPr kumimoji="0" lang="ru-RU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видов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помощи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дет</a:t>
            </a:r>
            <a:r>
              <a:rPr kumimoji="0" lang="ru-RU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ям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 ОПФР, не относящимся к категории обучающихся ЦКРОиР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12119F-5CA0-B981-4630-910AA3269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0549" y="190194"/>
            <a:ext cx="8931389" cy="2209191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500" kern="0" dirty="0">
                <a:solidFill>
                  <a:srgbClr val="002060"/>
                </a:solidFill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ПРОТОКОЛ №1 от 16.06.2026 </a:t>
            </a:r>
            <a:br>
              <a:rPr lang="ru-RU" sz="1500" kern="0" dirty="0">
                <a:solidFill>
                  <a:srgbClr val="002060"/>
                </a:solidFill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r>
              <a:rPr lang="ru-RU" sz="1500" kern="0" dirty="0">
                <a:solidFill>
                  <a:srgbClr val="002060"/>
                </a:solidFill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совместного заседания Постоянной комиссии Совета Республики Национального собрания Республики Беларусь по образованию, науке, культуре и социальному развитию и совета руководителей учреждений специального образования Республики Беларусь по вопросам выполнения мероприятий Дорожной карты реализации приоритетных направлений Концепции совершенствования подготовки лиц с особенностями психофизического развития к трудовой деятельности, семейной жизни, их социализации и интеграции в общество на 2025-2027 годы</a:t>
            </a:r>
            <a:br>
              <a:rPr lang="x-none" sz="1100" kern="100" dirty="0"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</a:br>
            <a:endParaRPr lang="x-none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467885-1F44-4CFF-41A3-350B7F779D1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6422" y="1821486"/>
            <a:ext cx="11271923" cy="4366376"/>
          </a:xfrm>
        </p:spPr>
        <p:txBody>
          <a:bodyPr>
            <a:normAutofit lnSpcReduction="10000"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Главным управлениям образования (по образованию) облисполкомов, комитету по образованию Мингорисполкома:</a:t>
            </a:r>
          </a:p>
          <a:p>
            <a:pPr marL="228600" marR="0" lvl="0" indent="450215" algn="just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7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проанализировать возможность открытия классов/групп центров коррекционно-развивающего обучения и реабилитации на базе других учреждений образования, имеющих невостребованные площади, в том числе с целью оказания необходимых видов помощи детям с РАС на начальном этапе их выявления, адаптации к условиям обучения. Представить обобщенную информацию в Министерство образования Республики Беларусь</a:t>
            </a:r>
            <a:endParaRPr kumimoji="0" lang="x-none" sz="1100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228600" marR="0" lvl="0" indent="450215" algn="just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7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 исполнения: до 15.10.2026</a:t>
            </a:r>
            <a:endParaRPr kumimoji="0" lang="x-none" sz="1100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определить перечень учреждений дошкольного, общего среднего, специального образования, функционирующих как ресурсные (опорные) для обучения и воспитания обучающихся с расстройствами аутистического спектра (далее – РАС). Представить обобщенную информацию в Министерство образования Республики Беларусь</a:t>
            </a:r>
            <a:endParaRPr lang="x-none" sz="1200" kern="100" dirty="0">
              <a:solidFill>
                <a:srgbClr val="002060"/>
              </a:solidFill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 исполнения: до 15.08.2026</a:t>
            </a:r>
          </a:p>
          <a:p>
            <a:pPr indent="450215" algn="just">
              <a:lnSpc>
                <a:spcPct val="107000"/>
              </a:lnSpc>
              <a:spcAft>
                <a:spcPts val="800"/>
              </a:spcAft>
              <a:buNone/>
            </a:pPr>
            <a:endParaRPr lang="x-none" sz="1200" kern="100" dirty="0">
              <a:solidFill>
                <a:srgbClr val="002060"/>
              </a:solidFill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  <a:buNone/>
            </a:pPr>
            <a:endParaRPr lang="x-none" sz="18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563263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7398" y="182103"/>
            <a:ext cx="8931389" cy="506668"/>
          </a:xfrm>
        </p:spPr>
        <p:txBody>
          <a:bodyPr>
            <a:normAutofit/>
          </a:bodyPr>
          <a:lstStyle/>
          <a:p>
            <a:pPr algn="ctr"/>
            <a:r>
              <a:rPr lang="ru-RU" alt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дошкольного, общего среднего, специального образования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quarter" idx="13"/>
          </p:nvPr>
        </p:nvSpPr>
        <p:spPr>
          <a:xfrm>
            <a:off x="1036359" y="754591"/>
            <a:ext cx="10879301" cy="5411325"/>
          </a:xfrm>
        </p:spPr>
        <p:txBody>
          <a:bodyPr/>
          <a:lstStyle/>
          <a:p>
            <a:pPr marL="0" indent="0">
              <a:buNone/>
            </a:pPr>
            <a:endParaRPr lang="ru-RU" alt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32076" y="1790639"/>
            <a:ext cx="3284220" cy="946785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Адаптивная образовательная среда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33288" y="1790639"/>
            <a:ext cx="3284220" cy="946785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Кадровый потенциал, </a:t>
            </a:r>
          </a:p>
          <a:p>
            <a:pPr algn="ctr"/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 практический опыт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389972" y="1768629"/>
            <a:ext cx="3284220" cy="946785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Достаточное количество образовательных структур, детей в них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74186" y="793942"/>
            <a:ext cx="7590155" cy="47867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условий</a:t>
            </a:r>
          </a:p>
        </p:txBody>
      </p:sp>
      <p:cxnSp>
        <p:nvCxnSpPr>
          <p:cNvPr id="8" name="Прямая со стрелкой 7"/>
          <p:cNvCxnSpPr>
            <a:cxnSpLocks/>
            <a:stCxn id="7" idx="2"/>
            <a:endCxn id="4" idx="0"/>
          </p:cNvCxnSpPr>
          <p:nvPr/>
        </p:nvCxnSpPr>
        <p:spPr>
          <a:xfrm flipH="1">
            <a:off x="2874186" y="1272615"/>
            <a:ext cx="3795078" cy="518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cxnSpLocks/>
            <a:stCxn id="7" idx="2"/>
          </p:cNvCxnSpPr>
          <p:nvPr/>
        </p:nvCxnSpPr>
        <p:spPr>
          <a:xfrm>
            <a:off x="6669264" y="1272615"/>
            <a:ext cx="7937" cy="5601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cxnSpLocks/>
          </p:cNvCxnSpPr>
          <p:nvPr/>
        </p:nvCxnSpPr>
        <p:spPr>
          <a:xfrm>
            <a:off x="6677201" y="1294491"/>
            <a:ext cx="3354881" cy="4523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2780319" y="3210159"/>
            <a:ext cx="7590155" cy="79125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Функционирование учреждения образования как ресурсного (опорного) в районе/регионе</a:t>
            </a:r>
          </a:p>
        </p:txBody>
      </p:sp>
      <p:sp>
        <p:nvSpPr>
          <p:cNvPr id="14" name="Левая скобка 13"/>
          <p:cNvSpPr/>
          <p:nvPr/>
        </p:nvSpPr>
        <p:spPr>
          <a:xfrm rot="16200000">
            <a:off x="6119965" y="-1102380"/>
            <a:ext cx="565785" cy="7663180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5" name="Стрелка вниз 14"/>
          <p:cNvSpPr/>
          <p:nvPr/>
        </p:nvSpPr>
        <p:spPr>
          <a:xfrm>
            <a:off x="6301395" y="2782389"/>
            <a:ext cx="548005" cy="361950"/>
          </a:xfrm>
          <a:prstGeom prst="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4C5CA4D1-9FDC-FE28-1101-070C72A3AE17}"/>
              </a:ext>
            </a:extLst>
          </p:cNvPr>
          <p:cNvSpPr/>
          <p:nvPr/>
        </p:nvSpPr>
        <p:spPr>
          <a:xfrm>
            <a:off x="1616659" y="4425696"/>
            <a:ext cx="10205136" cy="1743533"/>
          </a:xfrm>
          <a:prstGeom prst="roundRect">
            <a:avLst/>
          </a:prstGeom>
          <a:solidFill>
            <a:schemeClr val="accent1">
              <a:alpha val="4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548640" algn="ctr">
              <a:buNone/>
            </a:pPr>
            <a:r>
              <a:rPr lang="ru-RU" sz="1600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наличии в учреждении дошкольного/общего среднего образования двух и более указанных структур для обучающихся с РАС на его базе возможно/целесообразно выделить отдельный блок (по типу как в ЦКРОиР отделение ранней комплексной помощи и т.д.), в котором будут созданы все необходимые условия.</a:t>
            </a:r>
          </a:p>
          <a:p>
            <a:pPr indent="548640" algn="ctr">
              <a:buNone/>
            </a:pPr>
            <a:r>
              <a:rPr lang="ru-RU" sz="1600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необходимости в учреждении дошкольного/общего среднего образования могут создаваться структурные подразделения на базе других учреждений образования с освободившимися площадями</a:t>
            </a:r>
          </a:p>
          <a:p>
            <a:pPr indent="548640" algn="ctr">
              <a:buNone/>
            </a:pPr>
            <a:endParaRPr lang="x-non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Шаблон (коллегия январь 2025)" id="{A1995E59-1644-4B33-BD2E-803CF1F27A4B}" vid="{B6A4670A-23B7-4FA5-81AE-9072BC6F02F6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1079</Words>
  <Application>Microsoft Office PowerPoint</Application>
  <PresentationFormat>Широкоэкранный</PresentationFormat>
  <Paragraphs>89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DengXian</vt:lpstr>
      <vt:lpstr>Arial</vt:lpstr>
      <vt:lpstr>Arial Black</vt:lpstr>
      <vt:lpstr>Calibri</vt:lpstr>
      <vt:lpstr>Calibri Light</vt:lpstr>
      <vt:lpstr>Times New Roman</vt:lpstr>
      <vt:lpstr>Wingdings</vt:lpstr>
      <vt:lpstr>1_Тема Office</vt:lpstr>
      <vt:lpstr>2_Тема Office</vt:lpstr>
      <vt:lpstr>Презентация PowerPoint</vt:lpstr>
      <vt:lpstr>Протокол поручений Министра образования Республики Беларусь по итогам встречи с руководителями структурных подразделений Академии образования от 16.07.2026 №7   </vt:lpstr>
      <vt:lpstr>АЛГОРИТМ РЕАЛИЗАЦИИ</vt:lpstr>
      <vt:lpstr>АЛГОРИТМ РЕАЛИЗАЦИИ</vt:lpstr>
      <vt:lpstr>АЛГОРИТМ РЕАЛИЗАЦИИ</vt:lpstr>
      <vt:lpstr>Презентация PowerPoint</vt:lpstr>
      <vt:lpstr> Центры коррекционно-развивающего обучения и реабилитации  перспективы</vt:lpstr>
      <vt:lpstr>ПРОТОКОЛ №1 от 16.06.2026  совместного заседания Постоянной комиссии Совета Республики Национального собрания Республики Беларусь по образованию, науке, культуре и социальному развитию и совета руководителей учреждений специального образования Республики Беларусь по вопросам выполнения мероприятий Дорожной карты реализации приоритетных направлений Концепции совершенствования подготовки лиц с особенностями психофизического развития к трудовой деятельности, семейной жизни, их социализации и интеграции в общество на 2025-2027 годы </vt:lpstr>
      <vt:lpstr>Учреждения дошкольного, общего среднего, специального образования</vt:lpstr>
      <vt:lpstr>Главным управлениям образования (по образованию) облисполкомов, комитету по образованию Мингорисполкома продолжить работу по: </vt:lpstr>
      <vt:lpstr>Алгоритм координации методической работы с педагогическими работниками на республиканском, областном, районном уровнях </vt:lpstr>
      <vt:lpstr>Координация методической работы с педагогическими кадрами в период между повышениями квалификации осуществляется</vt:lpstr>
      <vt:lpstr>Основные темы методической работы с педагогами в период между повышениями квалификации</vt:lpstr>
      <vt:lpstr>Организация методической работы с педагогическими кадрами системы специального образования на 2026/2027 учебный год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Усова</dc:creator>
  <cp:lastModifiedBy>Татьяна Усова</cp:lastModifiedBy>
  <cp:revision>60</cp:revision>
  <dcterms:created xsi:type="dcterms:W3CDTF">2026-08-11T09:11:00Z</dcterms:created>
  <dcterms:modified xsi:type="dcterms:W3CDTF">2026-08-13T13:15:59Z</dcterms:modified>
</cp:coreProperties>
</file>