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78" r:id="rId2"/>
    <p:sldId id="286" r:id="rId3"/>
    <p:sldId id="287" r:id="rId4"/>
    <p:sldId id="289" r:id="rId5"/>
    <p:sldId id="288" r:id="rId6"/>
    <p:sldId id="291" r:id="rId7"/>
    <p:sldId id="290" r:id="rId8"/>
    <p:sldId id="292" r:id="rId9"/>
    <p:sldId id="29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 snapToGrid="0">
      <p:cViewPr varScale="1">
        <p:scale>
          <a:sx n="87" d="100"/>
          <a:sy n="87" d="100"/>
        </p:scale>
        <p:origin x="856" y="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EB867-3726-49D6-920C-B160CC73A773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CF3F1-7AFC-40D9-960A-1390D7314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391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2EBC6-A2DA-482B-BEF9-D7A566B1C121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72A56-F843-42FB-8699-1DACF720E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79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3BFB7-AD9E-4B17-8C07-30311A61C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8110" y="1122363"/>
            <a:ext cx="732989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3FC502-3C58-4FB7-A240-20F2F601E7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8110" y="3602038"/>
            <a:ext cx="732988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68DC9-1C80-4FD5-B117-BAF6A7C3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56CD4-56BE-4958-8E38-F4174689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579147-E44E-4D40-A112-17CBCE4D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 descr="http://edu.gov.by/about-ministry/emblema-ministerstva-obrazovaniya-respubliki-belarus/%D0%AD%D0%BC%D0%B1%D0%BB%D0%B5%D0%BC%D0%B0%20%D0%B2%D0%B5%D0%BA%D1%82%D0%BE%D1%80.png">
            <a:extLst>
              <a:ext uri="{FF2B5EF4-FFF2-40B4-BE49-F238E27FC236}">
                <a16:creationId xmlns:a16="http://schemas.microsoft.com/office/drawing/2014/main" id="{A177EC38-1BF7-4787-95EE-0D9F0A1C25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55" y="614490"/>
            <a:ext cx="2077453" cy="207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FEC7646-5918-466F-BCD9-60876157A319}"/>
              </a:ext>
            </a:extLst>
          </p:cNvPr>
          <p:cNvSpPr/>
          <p:nvPr userDrawn="1"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МИНИСТЕРСТВО ОБРАЗОВАНИЯ РЕСПУБЛИКИ БЕЛАРУСЬ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00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FECCC8-0E98-4428-B868-9BC9FF638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67070B-DA33-4001-9B41-52CED8DED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A88C42-CB66-4D1D-A02D-C61016ED8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EAEA95-16CE-43D5-821C-E2D56C6AD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C722B-0FC9-4E46-A129-6C736B1A3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82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C416FBA-30DE-4559-9B43-FF350A2AF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27EC9D8-EFA0-479B-91F3-130CE5F4E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037B74-3EBD-42F1-92DA-9D01D3A53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25E09B-AF7A-42C3-A2FC-3DAA2D61F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16FE83-4044-4FDA-87AC-A5A072DBE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9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BD6CA1E-DF2E-4B57-BD82-BF5E25E6E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0" y="365125"/>
            <a:ext cx="10307979" cy="1325563"/>
          </a:xfrm>
        </p:spPr>
        <p:txBody>
          <a:bodyPr/>
          <a:lstStyle/>
          <a:p>
            <a:r>
              <a:rPr lang="ru-RU">
                <a:latin typeface="Arial Black" panose="020B0A04020102020204" pitchFamily="34" charset="0"/>
              </a:rPr>
              <a:t>Образец заголовка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168B4771-B6E3-4FC9-A042-6582AB365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49" y="1825625"/>
            <a:ext cx="10307979" cy="4351338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6E2BDD9-CE7E-40C2-885B-7DFD36ADE561}"/>
              </a:ext>
            </a:extLst>
          </p:cNvPr>
          <p:cNvSpPr/>
          <p:nvPr userDrawn="1"/>
        </p:nvSpPr>
        <p:spPr>
          <a:xfrm>
            <a:off x="192255" y="1027906"/>
            <a:ext cx="1080000" cy="72000"/>
          </a:xfrm>
          <a:prstGeom prst="rect">
            <a:avLst/>
          </a:prstGeom>
          <a:gradFill>
            <a:gsLst>
              <a:gs pos="0">
                <a:srgbClr val="203864"/>
              </a:gs>
              <a:gs pos="62000">
                <a:srgbClr val="3D6BBD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3A45162-63DF-4BE6-8F3D-4C49271D02B0}"/>
              </a:ext>
            </a:extLst>
          </p:cNvPr>
          <p:cNvSpPr/>
          <p:nvPr userDrawn="1"/>
        </p:nvSpPr>
        <p:spPr>
          <a:xfrm>
            <a:off x="192255" y="1167789"/>
            <a:ext cx="900000" cy="54000"/>
          </a:xfrm>
          <a:prstGeom prst="rect">
            <a:avLst/>
          </a:prstGeom>
          <a:gradFill>
            <a:gsLst>
              <a:gs pos="0">
                <a:srgbClr val="203864"/>
              </a:gs>
              <a:gs pos="62000">
                <a:srgbClr val="3D6BBD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AC1060-1391-441F-ADD3-62B57C68ED71}"/>
              </a:ext>
            </a:extLst>
          </p:cNvPr>
          <p:cNvSpPr/>
          <p:nvPr userDrawn="1"/>
        </p:nvSpPr>
        <p:spPr>
          <a:xfrm>
            <a:off x="192255" y="1307672"/>
            <a:ext cx="720000" cy="54000"/>
          </a:xfrm>
          <a:prstGeom prst="rect">
            <a:avLst/>
          </a:prstGeom>
          <a:gradFill>
            <a:gsLst>
              <a:gs pos="0">
                <a:srgbClr val="203864"/>
              </a:gs>
              <a:gs pos="62000">
                <a:srgbClr val="3D6BBD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2" descr="http://edu.gov.by/about-ministry/emblema-ministerstva-obrazovaniya-respubliki-belarus/%D0%AD%D0%BC%D0%B1%D0%BB%D0%B5%D0%BC%D0%B0%20%D0%B2%D0%B5%D0%BA%D1%82%D0%BE%D1%80.png">
            <a:extLst>
              <a:ext uri="{FF2B5EF4-FFF2-40B4-BE49-F238E27FC236}">
                <a16:creationId xmlns:a16="http://schemas.microsoft.com/office/drawing/2014/main" id="{8D9C2D71-3179-448C-86B4-494E198DE8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34" y="73259"/>
            <a:ext cx="867943" cy="86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15ED727-EA04-4FA6-8A1B-010AF5DA28FF}"/>
              </a:ext>
            </a:extLst>
          </p:cNvPr>
          <p:cNvSpPr/>
          <p:nvPr userDrawn="1"/>
        </p:nvSpPr>
        <p:spPr>
          <a:xfrm>
            <a:off x="0" y="6568181"/>
            <a:ext cx="12192000" cy="2898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МИНИСТЕРСТВО ОБРАЗОВАНИЯ РЕСПУБЛИКИ БЕЛАРУСЬ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36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9D2C73-165A-41CF-BF49-E14967447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272739-BF1F-498D-954A-0A3C7DD5A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0631E1-2300-4A18-A44C-107067772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F6B1D5-20B2-4B59-9045-9259AB547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62E938-3399-4DBB-BAAB-AB809AAE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50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D9824-8EE3-4B6C-A290-1CFF13FF3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6A7F11-17B9-4A26-9F38-508DF9E62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278B47-3EB9-4CF4-A6AF-165C4E97F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032350-AF32-4E63-AD4C-A08B9CBF2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F2D9C4-D5C4-44D6-B662-D71BAD293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D7C163-E92A-4A1A-B0B9-89A9D4A2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73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EACCB-6D4B-4499-A02F-E95921278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CC771D-633F-4050-8158-95278D5B1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06E5CD-E283-4A8D-93EA-48A999DB7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E1E3A6-B609-48D6-9393-D10564B51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E2668D-FD26-4C93-BB48-EA28937C59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E59B63-62C6-4361-95A1-746D5932E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F6D695-D007-4ACE-8D61-EA7CED277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C7C74C-DE27-43AD-B239-2597647FA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19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73AC30-F158-45A6-B768-6ED7EE88F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F72D0A-4510-4623-ACEA-A4ADAA4CF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4616EF-2FD3-4849-AE92-35811C86B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117331-D9F9-42AF-BDC5-50AA55B3F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0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1AF3D49-838C-425F-A195-A2E025AE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51C586-E54B-4FF0-A6BD-717322689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861633-9E46-4E81-A716-87E5FCE9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0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0E61-D9A7-4338-9162-654C1E654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99B5DB-0053-4121-84A2-06D67549D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C09E7F-69EB-4745-BA96-39F9C5987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629B54-13F4-48A5-866B-39879A9B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0F693F-B0EC-437B-A960-605D9B32D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33B003-A8ED-419F-AF84-E74EA681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15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2E7B3-93B3-4E5A-9322-852A85272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3E6DAD-8CFC-4BCB-87F0-625655CC5E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7073B0-4775-471D-A164-35C8ED650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99ECE5-5AC3-4492-841D-7A8835CD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E56536-3A13-412E-8895-6A7207855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4483C8-8EA6-4655-98E8-3A2BA598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22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4095C-F415-4AF5-A89B-24EC0CDC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3A12A-547C-4288-A77D-F546DD2EC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53F555-C973-4950-A747-E73BF1B2B6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757D-DB82-4E49-AB9B-999CF6D6AD2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14.08.2026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B2A4C1-EEFB-4E02-ACEF-3B81CB644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224762-710A-4CEE-84BA-80DDF50AB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7A296-473C-4360-BF1E-BDF650ED3D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26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C18A6-A9A3-4ECA-A70B-0CFE7E6A9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86" y="77334"/>
            <a:ext cx="8969829" cy="2387600"/>
          </a:xfrm>
        </p:spPr>
        <p:txBody>
          <a:bodyPr>
            <a:norm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b="1" kern="0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межведомственного взаимодействия с учетом современных требований к выявлению, сопровождению и обучению детей с </a:t>
            </a:r>
            <a:r>
              <a:rPr lang="ru-RU" sz="2400" b="1" kern="0" dirty="0">
                <a:solidFill>
                  <a:srgbClr val="00B05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особенностями психофизического развития</a:t>
            </a:r>
            <a:r>
              <a:rPr lang="ru-RU" sz="2400" b="1" kern="0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ru-RU" sz="2400" b="1" kern="0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детей-инвалидов </a:t>
            </a:r>
            <a:endParaRPr lang="ru-RU" sz="2400" kern="100" dirty="0">
              <a:solidFill>
                <a:srgbClr val="00B050"/>
              </a:solidFill>
              <a:effectLst/>
              <a:latin typeface="Arial Narrow" panose="020B0606020202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6A96DA-7079-4082-9589-8C2CFDE3F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7259" y="4705453"/>
            <a:ext cx="4982856" cy="1030184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sz="2200" b="1" dirty="0">
                <a:solidFill>
                  <a:srgbClr val="4472C4">
                    <a:lumMod val="50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Мордович Людмила Геннадьевна,</a:t>
            </a:r>
          </a:p>
          <a:p>
            <a:pPr lvl="0" algn="just"/>
            <a:r>
              <a:rPr lang="ru-RU" sz="1800" b="1" dirty="0">
                <a:solidFill>
                  <a:srgbClr val="4472C4">
                    <a:lumMod val="50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консультант отдела адаптации и интеграции лиц с особенностями психофизического развития Министерства образования Республики Беларусь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58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94C78B-5047-CCD6-9ED0-5098014947E2}"/>
              </a:ext>
            </a:extLst>
          </p:cNvPr>
          <p:cNvSpPr txBox="1"/>
          <p:nvPr/>
        </p:nvSpPr>
        <p:spPr>
          <a:xfrm>
            <a:off x="1593410" y="340056"/>
            <a:ext cx="10257576" cy="444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9900" algn="just">
              <a:lnSpc>
                <a:spcPct val="95000"/>
              </a:lnSpc>
            </a:pPr>
            <a:r>
              <a:rPr lang="ru-RU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остановлением Министерства образования Республики Беларусь от 28 апреля 2026 г. № 89 внесены изменения в Положение о центре коррекционно-развивающего обучения и реабилитации, в соответствии с которыми для проведения психолого-медико-педагогического обследования законным представителем несовершеннолетнего в психолого-медико-педагогическую комиссию предоставляются следующие документы:</a:t>
            </a:r>
          </a:p>
          <a:p>
            <a:pPr indent="469900" algn="just">
              <a:lnSpc>
                <a:spcPct val="95000"/>
              </a:lnSpc>
            </a:pPr>
            <a:endParaRPr lang="ru-RU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выписка (выписки) из медицинских документов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государственной(</a:t>
            </a:r>
            <a:r>
              <a:rPr lang="ru-RU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ых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организации(</a:t>
            </a:r>
            <a:r>
              <a:rPr lang="ru-RU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ий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здравоохранения;</a:t>
            </a:r>
          </a:p>
          <a:p>
            <a:pPr algn="just"/>
            <a:endParaRPr lang="ru-RU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психолого-педагогическая характеристика обучающегося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предоставляемая учреждением образования, иной организацией, осуществляющей образовательную деятельность, реализующей образовательные программы специального образования на уровне дошкольного образования, в которых обучается и воспитывается ребенок;</a:t>
            </a:r>
          </a:p>
          <a:p>
            <a:pPr algn="just"/>
            <a:endParaRPr lang="ru-RU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копия индивидуальной программы реабилитации, </a:t>
            </a:r>
            <a:r>
              <a:rPr lang="ru-RU" sz="1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абилитации</a:t>
            </a:r>
            <a:r>
              <a:rPr lang="ru-RU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инвалида, индивидуальной программы реабилитации, </a:t>
            </a:r>
            <a:r>
              <a:rPr lang="ru-RU" sz="1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абилитации</a:t>
            </a:r>
            <a:r>
              <a:rPr lang="ru-RU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ребенка-инвалида (при наличии).</a:t>
            </a:r>
            <a:endParaRPr lang="ru-RU" sz="1800" b="1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0018C2E2-F6B8-DB9C-ABCE-0F73ED31A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50378" y="4183453"/>
            <a:ext cx="2561376" cy="256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7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776C33-64D1-99E2-0A7A-B99554B73899}"/>
              </a:ext>
            </a:extLst>
          </p:cNvPr>
          <p:cNvSpPr txBox="1"/>
          <p:nvPr/>
        </p:nvSpPr>
        <p:spPr>
          <a:xfrm>
            <a:off x="5395865" y="135739"/>
            <a:ext cx="649133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1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графе «Выписка дана для предоставления» указывается наименование государственного центра коррекционно-развивающего обучения и реабилитации.</a:t>
            </a:r>
            <a:endParaRPr lang="ru-RU" sz="16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1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графу «Перенесенные заболевания (иные анамнестические сведения)» вносятся сведения о перенесенных заболеваниях (за исключением информации об инфицировании ВИЧ) с указанием диагнозов и кодов заболеваний по МКБ-10.</a:t>
            </a:r>
            <a:endParaRPr lang="ru-RU" sz="16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1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графу «Дополнительные медицинские сведения (результаты медицинских осмотров, обследований, сведения о профилактических прививках и прочее)» вносятся дата, номер протокола заседания и заключение врачебно-консультационной комиссии о наличии медицинских показаний для получения образования на дому, а также об отсутствии медицинских противопоказаний для получения образования по получаемой специальности, присваиваемой квалификации при поступлении ребенка-инвалида, инвалида в учреждение образования, реализующее образовательные программы профессионально-технического, среднего специального, высшего образования (в случае проведения заседания врачебно-консультационной комиссии).</a:t>
            </a:r>
            <a:endParaRPr lang="ru-RU" sz="16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121FB8-9C86-ECE0-6749-6C7857A37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14" t="27609" r="52482" b="13335"/>
          <a:stretch/>
        </p:blipFill>
        <p:spPr bwMode="auto">
          <a:xfrm>
            <a:off x="1268799" y="0"/>
            <a:ext cx="3909783" cy="5033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FB9A71-4F89-CA4C-31ED-91C8CBA74D23}"/>
              </a:ext>
            </a:extLst>
          </p:cNvPr>
          <p:cNvSpPr txBox="1"/>
          <p:nvPr/>
        </p:nvSpPr>
        <p:spPr>
          <a:xfrm>
            <a:off x="915912" y="4906276"/>
            <a:ext cx="1127608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 </a:t>
            </a:r>
            <a:r>
              <a:rPr lang="ru-RU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случае, если медицинская помощь пациенту оказывается в том числе в психиатрической (психоневрологической) организации, выписка из медицинских документов для проведения психолого-медико-педагогического обследования выдается как в организации здравоохранения (поликлинике) по месту жительства, так и в психиатрической (психоневрологической) организации.</a:t>
            </a:r>
            <a:endParaRPr lang="ru-RU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83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C18A6-A9A3-4ECA-A70B-0CFE7E6A9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61" y="801007"/>
            <a:ext cx="8969829" cy="1030184"/>
          </a:xfrm>
        </p:spPr>
        <p:txBody>
          <a:bodyPr>
            <a:normAutofit fontScale="90000"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b="1" kern="0" dirty="0">
                <a:solidFill>
                  <a:srgbClr val="00B05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Актуальное нормативное правовое обеспечение профессиональной подготовки выпускников с </a:t>
            </a:r>
            <a:r>
              <a:rPr lang="ru-RU" sz="2400" b="1" kern="0" dirty="0">
                <a:solidFill>
                  <a:srgbClr val="00B05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особенностями психофизического развития</a:t>
            </a:r>
            <a:endParaRPr lang="ru-RU" sz="2400" kern="100" dirty="0">
              <a:solidFill>
                <a:srgbClr val="00B050"/>
              </a:solidFill>
              <a:effectLst/>
              <a:latin typeface="Arial Narrow" panose="020B0606020202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6A96DA-7079-4082-9589-8C2CFDE3F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7259" y="4705453"/>
            <a:ext cx="4982856" cy="1030184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sz="2200" b="1" dirty="0">
                <a:solidFill>
                  <a:srgbClr val="4472C4">
                    <a:lumMod val="50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Мордович Людмила Геннадьевна,</a:t>
            </a:r>
          </a:p>
          <a:p>
            <a:pPr lvl="0" algn="just"/>
            <a:r>
              <a:rPr lang="ru-RU" sz="1800" b="1" dirty="0">
                <a:solidFill>
                  <a:srgbClr val="4472C4">
                    <a:lumMod val="50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консультант отдела адаптации и интеграции лиц с особенностями психофизического развития Министерства образования Республики Беларусь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19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AF84DA-FEFD-5215-E814-8D45FDA77D78}"/>
              </a:ext>
            </a:extLst>
          </p:cNvPr>
          <p:cNvSpPr txBox="1"/>
          <p:nvPr/>
        </p:nvSpPr>
        <p:spPr>
          <a:xfrm>
            <a:off x="1186003" y="581977"/>
            <a:ext cx="10755517" cy="4443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Примерное положение о центре профессиональной и социальной реабилитации лиц с особенностями психофизического развития, отделения для лиц с особенностями психофизического развития, утвержденное заместителем Министра образования Республики Беларусь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А.В.Кадлубаем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25 августа 2025 г.;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и проведению квалификационного экзамена по результатам освоения учащимися классов углубленной социальной и профессиональной подготовки специальных школ, специальных школ-интернатов образовательной программы профессиональной подготовки рабочих (служащих), утвержденные заместителем Министра образования Республики Беларусь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А.В.Кадлубаем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27 января 2026 г.;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Инструктивно-методическое письмо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Министерства образования Республики Беларусь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«Об организации профессиональной подготовки в специальной школе, специальной школе-интернате для учащихся XI, XI-XII классов углубленной социальной и профессиональной подготовки», 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утвержденное заместителем Министра образования Республики Беларусь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А.В.Кадлубаем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10 августа 2026 г.;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AAD1012B-949C-6508-41F1-0B5751FDF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512" y="4300396"/>
            <a:ext cx="2178870" cy="217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98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71D9CF-50D8-0639-1DF4-EB7C7B454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232" t="11089" r="30050" b="7855"/>
          <a:stretch/>
        </p:blipFill>
        <p:spPr>
          <a:xfrm>
            <a:off x="1780844" y="1061703"/>
            <a:ext cx="4076747" cy="5203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90DCDD-8964-0109-9924-E861F0179DCE}"/>
              </a:ext>
            </a:extLst>
          </p:cNvPr>
          <p:cNvSpPr txBox="1"/>
          <p:nvPr/>
        </p:nvSpPr>
        <p:spPr>
          <a:xfrm>
            <a:off x="1301010" y="98781"/>
            <a:ext cx="107763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П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риказ Министерства образования Республики Беларусь «Об организации образовательного процесса по образовательной программе профессиональной подготовки рабочих (служащих) </a:t>
            </a:r>
            <a:b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</a:b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в X (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XI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)-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XI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(XII) классах учреждений общего среднего и специального образования»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 от 24.04.2026 №161</a:t>
            </a:r>
            <a:r>
              <a:rPr lang="ru-RU" b="1" i="1" dirty="0"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endParaRPr lang="ru-RU" b="1" i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DBD0F-172E-F79B-8897-D022DE85F4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530" t="12013" r="30792" b="3630"/>
          <a:stretch/>
        </p:blipFill>
        <p:spPr>
          <a:xfrm>
            <a:off x="6557890" y="1061703"/>
            <a:ext cx="3925523" cy="537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6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41FCBE-AD7E-AEE8-58C5-520E6F972032}"/>
              </a:ext>
            </a:extLst>
          </p:cNvPr>
          <p:cNvSpPr txBox="1"/>
          <p:nvPr/>
        </p:nvSpPr>
        <p:spPr>
          <a:xfrm>
            <a:off x="1609253" y="153909"/>
            <a:ext cx="10332267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ea typeface="Aptos" panose="020B0004020202020204" pitchFamily="34" charset="0"/>
              </a:rPr>
              <a:t>И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нструктивно-методическое письмо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Министерства образования Республики Беларусь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«Об организации профессиональной подготовки в специальной школе, специальной школе-интернате для учащихся XI, XI - XII классов углубленной социальной и профессиональной подготовки»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Срок выдачи направлений и подачи заявлений с 12 июня по 1 августа текущего года</a:t>
            </a:r>
          </a:p>
          <a:p>
            <a:pPr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 имени несовершеннолетнего лица заявление может быть подано его законным представителем</a:t>
            </a:r>
          </a:p>
          <a:p>
            <a:pPr algn="just"/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Определены две модели реализации образовательной программы профессиональной подготовки рабочих (служащих) в классах углубленной социальной и профессиональной подготовки в рамках учебного предмета «Профессиональная подготовка»:</a:t>
            </a:r>
            <a:endParaRPr lang="ru-RU" kern="100" dirty="0"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I модель: организация учебных занятий непосредственно в специальных школах, специальных школах-интернатах;</a:t>
            </a:r>
            <a:endParaRPr lang="ru-RU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   II модель: организация учебных занятий на базе учреждений образования, реализующих образовательные программы профессионально-технического образования, образовательные программы среднего специального образования</a:t>
            </a:r>
          </a:p>
          <a:p>
            <a:pPr algn="just"/>
            <a:endParaRPr lang="ru-RU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Допускается обучение по двум профессиям рабочих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В специальной школе, специальной школе-интернате для учащихся, зачисленных в классы углубленной социальной и профессиональной подготовки, образовательная программа профессиональной подготовки рабочих (служащих)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может реализовываться на дому</a:t>
            </a:r>
            <a:r>
              <a:rPr lang="ru-RU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в соответствии с инструкцией о порядке организации получения профессионально-технического образования, дополнительного образования взрослых и специального образования на дому</a:t>
            </a: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just"/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5890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41FCBE-AD7E-AEE8-58C5-520E6F972032}"/>
              </a:ext>
            </a:extLst>
          </p:cNvPr>
          <p:cNvSpPr txBox="1"/>
          <p:nvPr/>
        </p:nvSpPr>
        <p:spPr>
          <a:xfrm>
            <a:off x="1609253" y="153909"/>
            <a:ext cx="10332267" cy="7632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ea typeface="Aptos" panose="020B0004020202020204" pitchFamily="34" charset="0"/>
              </a:rPr>
              <a:t>И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нструктивно-методическое письмо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Министерства образования Республики Беларусь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«Об организации профессиональной подготовки в специальной школе, специальной школе-интернате для учащихся XI, XI - XII классов углубленной социальной и профессиональной подготовки» </a:t>
            </a:r>
          </a:p>
          <a:p>
            <a:pPr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 рамках учебного предмета «Профессиональная подготовка» используется журнал учета результатов учебной деятельности и посещения учащимися XI, XI-XII классов углубленной социальной и профессиональной подготовки учреждений специального образования учебных занятий по учебному предмету «Профессиональная подготовка»</a:t>
            </a:r>
            <a:endParaRPr lang="ru-RU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аполняемость учебной группы от 4 до 12 учащихся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Aptos" panose="020B0004020202020204" pitchFamily="34" charset="0"/>
              </a:rPr>
              <a:t>В</a:t>
            </a:r>
            <a:r>
              <a:rPr lang="ru-RU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рамках учебного предмета «Профессиональная подготовка» учащиеся проходят текущую, промежуточную и итоговую аттестацию с выставлением отметок в баллах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Результаты промежуточной аттестации оцениваются отметками в баллах по десятибалльной шкале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еоретическое обучение по вопросам охраны труда проводится в рамках учебной темы «Охрана труда» и (или) соответствующих разделов специальных тем в объеме не менее 35 учебных часов (в учебном плане первого отделения специальной школы, специальной школы-интерната для учащихся с интеллектуальной недостаточностью, утвержденном постановлением Министерства образования Республики Беларусь «Аб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вучэбных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планах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спецыяльнай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адукацыі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ўзроўні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агульнай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сярэдняй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адукацыі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от 28.08.2025 № 154, на обучение по вопросам охраны труда отведен 1 (один) час в неделю)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just"/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704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9A1475-CB4D-9314-C078-B74F4CF7F469}"/>
              </a:ext>
            </a:extLst>
          </p:cNvPr>
          <p:cNvSpPr txBox="1"/>
          <p:nvPr/>
        </p:nvSpPr>
        <p:spPr>
          <a:xfrm>
            <a:off x="1249378" y="265762"/>
            <a:ext cx="10474859" cy="6326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 Дорожной карты реализации приоритетных направлений Концепции совершенствования подготовки лиц с особенностями психофизического развития к трудовой деятельности, семейной жизни, их социализации и интеграции в общество на 2025-2027 годы:</a:t>
            </a:r>
            <a:endParaRPr lang="ru-RU" sz="1200" b="1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3.3. Оптимизация профессиональной подготовки лиц с ОПФР в учреждениях образования, реализующих образовательные программы специального образования, с учетом анализа потребностей регионального рынка труда.</a:t>
            </a:r>
            <a:endParaRPr lang="ru-RU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3.5. Распространение эффективного опыта работы и популяризация деятельности ресурсных центров специального и инклюзивного образования, ведущих учреждений образования, реализующих образовательные программы профессионально-технического, среднего специального образования, по организации профессионального образования, профессиональной подготовки лиц с ОПФР.</a:t>
            </a:r>
            <a:endParaRPr lang="ru-RU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3.6. Создание специальных условий для получения дошкольного, общего среднего, специального, профессионально-технического, среднего специального, высшего образования, дополнительного образования детей и молодежи лицами с ОПФР и инвалидностью, в том числе доступной среды, с привлечением общественных объединений инвалидов.</a:t>
            </a:r>
            <a:endParaRPr lang="ru-RU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3.8. Создание перечня организаций, дружественных лицам с ОПФР, инвалидам (использующих труд лиц с ОПФР, лиц с инвалидностью).</a:t>
            </a:r>
            <a:endParaRPr lang="ru-RU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4.2. Формирование профессиональных компетенций, необходимых для работы с детьми с ОПФР, у будущих педагогических работников.</a:t>
            </a:r>
            <a:endParaRPr lang="ru-RU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endParaRPr lang="ru-RU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0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2_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(коллегия 2022).pptx" id="{B63370DF-FF81-472D-9747-DFB1430E2122}" vid="{2AAB6221-6F25-40F9-BB20-B5FACF5B9D1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1087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Aptos</vt:lpstr>
      <vt:lpstr>Arial</vt:lpstr>
      <vt:lpstr>Arial Black</vt:lpstr>
      <vt:lpstr>Arial Narrow</vt:lpstr>
      <vt:lpstr>Calibri</vt:lpstr>
      <vt:lpstr>Calibri Light</vt:lpstr>
      <vt:lpstr>Courier New</vt:lpstr>
      <vt:lpstr>Times New Roman</vt:lpstr>
      <vt:lpstr>Wingdings</vt:lpstr>
      <vt:lpstr>2_Тема Office</vt:lpstr>
      <vt:lpstr>Реализация межведомственного взаимодействия с учетом современных требований к выявлению, сопровождению и обучению детей с особенностями психофизического развития,  детей-инвалидов </vt:lpstr>
      <vt:lpstr>Презентация PowerPoint</vt:lpstr>
      <vt:lpstr>Презентация PowerPoint</vt:lpstr>
      <vt:lpstr>Актуальное нормативное правовое обеспечение профессиональной подготовки выпускников с особенностями психофизического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Дискуссионная площадка «………»</dc:title>
  <dc:creator>Татьяна Соловьёва</dc:creator>
  <cp:lastModifiedBy>Татьяна Усова</cp:lastModifiedBy>
  <cp:revision>134</cp:revision>
  <cp:lastPrinted>2024-03-12T13:47:07Z</cp:lastPrinted>
  <dcterms:created xsi:type="dcterms:W3CDTF">2024-02-19T06:52:41Z</dcterms:created>
  <dcterms:modified xsi:type="dcterms:W3CDTF">2026-08-14T07:52:24Z</dcterms:modified>
</cp:coreProperties>
</file>