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notesMasterIdLst>
    <p:notesMasterId r:id="rId18"/>
  </p:notesMasterIdLst>
  <p:sldIdLst>
    <p:sldId id="353" r:id="rId3"/>
    <p:sldId id="374" r:id="rId4"/>
    <p:sldId id="373" r:id="rId5"/>
    <p:sldId id="375" r:id="rId6"/>
    <p:sldId id="262" r:id="rId7"/>
    <p:sldId id="359" r:id="rId8"/>
    <p:sldId id="273" r:id="rId9"/>
    <p:sldId id="274" r:id="rId10"/>
    <p:sldId id="376" r:id="rId11"/>
    <p:sldId id="377" r:id="rId12"/>
    <p:sldId id="378" r:id="rId13"/>
    <p:sldId id="379" r:id="rId14"/>
    <p:sldId id="380" r:id="rId15"/>
    <p:sldId id="381" r:id="rId16"/>
    <p:sldId id="382" r:id="rId17"/>
  </p:sldIdLst>
  <p:sldSz cx="9144000" cy="6858000" type="screen4x3"/>
  <p:notesSz cx="6761163" cy="9882188"/>
  <p:custDataLst>
    <p:tags r:id="rId19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688" y="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tags" Target="tags/tag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41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41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96F267-3DB5-4112-83DA-1966734812B7}" type="datetimeFigureOut">
              <a:rPr lang="ru-RU" smtClean="0"/>
              <a:pPr/>
              <a:t>14.08.2026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1225" y="741363"/>
            <a:ext cx="4938713" cy="37052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694039"/>
            <a:ext cx="5408930" cy="44469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86364"/>
            <a:ext cx="2929837" cy="4941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1" y="9386364"/>
            <a:ext cx="2929837" cy="4941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DEDE46-60E3-4545-9E12-99CFEC28256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16796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1A529-CCBC-49ED-BDDD-0B0E889E2AA7}" type="datetimeFigureOut">
              <a:rPr lang="ru-RU" smtClean="0"/>
              <a:pPr/>
              <a:t>14.08.2026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6BC4E-9C6E-4626-A351-0B4750646E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015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1A529-CCBC-49ED-BDDD-0B0E889E2AA7}" type="datetimeFigureOut">
              <a:rPr lang="ru-RU" smtClean="0"/>
              <a:pPr/>
              <a:t>14.08.2026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6BC4E-9C6E-4626-A351-0B4750646E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25036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1A529-CCBC-49ED-BDDD-0B0E889E2AA7}" type="datetimeFigureOut">
              <a:rPr lang="ru-RU" smtClean="0"/>
              <a:pPr/>
              <a:t>14.08.2026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6BC4E-9C6E-4626-A351-0B4750646E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64827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E4FF3B9-7AA3-BABD-3391-CCE33CF3FE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AA78A4-B001-40B7-9391-40731D4858DC}" type="datetimeFigureOut">
              <a:rPr lang="ru-RU"/>
              <a:pPr>
                <a:defRPr/>
              </a:pPr>
              <a:t>14.08.2026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5807BA3-3A27-A804-F1D1-0D0BDC2048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D79AF72-633C-6075-53F8-9CAA11A90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222404-7555-4204-8737-72836F87E6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39963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C52ABBD-9E3C-D743-E1C4-E6D7F4F91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5A9CCB-EB26-4408-9DE0-9D6C95D690A2}" type="datetimeFigureOut">
              <a:rPr lang="ru-RU"/>
              <a:pPr>
                <a:defRPr/>
              </a:pPr>
              <a:t>14.08.2026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F24095C-06D9-38E0-C43E-43E12CF160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D88D4A6-35F1-5982-998E-F14B7EA843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79ED49-181A-4172-8E7C-0DD1B1CC72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77338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C0E8693-24A3-9E0F-1990-2E46464D2C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4C2D84-48C0-40FB-8A0B-BE7AC874CFE7}" type="datetimeFigureOut">
              <a:rPr lang="ru-RU"/>
              <a:pPr>
                <a:defRPr/>
              </a:pPr>
              <a:t>14.08.2026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0C19187-CB32-3A4B-5F93-49F3D59CB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D76070E-F18B-EB2E-9BD6-62E864E6A9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EAF104-8CBF-486C-8635-ACE2BAE48D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90031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9D130AAE-D1EE-EFA2-35E8-C8A101B06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CF0ED5-70F2-453D-AAA1-0DE38B8D332C}" type="datetimeFigureOut">
              <a:rPr lang="ru-RU"/>
              <a:pPr>
                <a:defRPr/>
              </a:pPr>
              <a:t>14.08.2026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015497EE-968A-A050-8A03-A64F30FB2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6982D24A-5A8D-B120-F73C-1AB7FC1BB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5DE6E4-EC1B-409C-AE8A-A42099C635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48847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>
              <a:ext uri="{FF2B5EF4-FFF2-40B4-BE49-F238E27FC236}">
                <a16:creationId xmlns:a16="http://schemas.microsoft.com/office/drawing/2014/main" id="{29A46B72-BCBA-F912-B3AB-4153198E34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939908-8C3F-4F0C-BA97-5C372A32AB07}" type="datetimeFigureOut">
              <a:rPr lang="ru-RU"/>
              <a:pPr>
                <a:defRPr/>
              </a:pPr>
              <a:t>14.08.2026</a:t>
            </a:fld>
            <a:endParaRPr lang="ru-RU"/>
          </a:p>
        </p:txBody>
      </p:sp>
      <p:sp>
        <p:nvSpPr>
          <p:cNvPr id="8" name="Нижний колонтитул 4">
            <a:extLst>
              <a:ext uri="{FF2B5EF4-FFF2-40B4-BE49-F238E27FC236}">
                <a16:creationId xmlns:a16="http://schemas.microsoft.com/office/drawing/2014/main" id="{9998816D-A734-B3F0-DEAA-6725B591E5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>
            <a:extLst>
              <a:ext uri="{FF2B5EF4-FFF2-40B4-BE49-F238E27FC236}">
                <a16:creationId xmlns:a16="http://schemas.microsoft.com/office/drawing/2014/main" id="{C2160FF6-ED72-5B90-0E69-5FFBDC4ED0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8D35A7-BEF4-48C7-B620-49D8877B1B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52554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>
              <a:ext uri="{FF2B5EF4-FFF2-40B4-BE49-F238E27FC236}">
                <a16:creationId xmlns:a16="http://schemas.microsoft.com/office/drawing/2014/main" id="{2AAA77F4-7957-9C22-B3E7-520CA17450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D6F554-F241-42CC-ACFA-68E03B3A9A62}" type="datetimeFigureOut">
              <a:rPr lang="ru-RU"/>
              <a:pPr>
                <a:defRPr/>
              </a:pPr>
              <a:t>14.08.2026</a:t>
            </a:fld>
            <a:endParaRPr lang="ru-RU"/>
          </a:p>
        </p:txBody>
      </p:sp>
      <p:sp>
        <p:nvSpPr>
          <p:cNvPr id="4" name="Нижний колонтитул 4">
            <a:extLst>
              <a:ext uri="{FF2B5EF4-FFF2-40B4-BE49-F238E27FC236}">
                <a16:creationId xmlns:a16="http://schemas.microsoft.com/office/drawing/2014/main" id="{62022847-1F36-83AB-8D48-1F1777380E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id="{3FAAAD6E-4B34-6188-85F4-83D5C8067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0AC76D-98DF-4716-B8A2-A4F99F7D41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85304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>
              <a:ext uri="{FF2B5EF4-FFF2-40B4-BE49-F238E27FC236}">
                <a16:creationId xmlns:a16="http://schemas.microsoft.com/office/drawing/2014/main" id="{ECBD0F87-B680-EB42-8607-D8A5C5383A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4034C6-818D-49B6-B3FE-831E30372F0E}" type="datetimeFigureOut">
              <a:rPr lang="ru-RU"/>
              <a:pPr>
                <a:defRPr/>
              </a:pPr>
              <a:t>14.08.2026</a:t>
            </a:fld>
            <a:endParaRPr lang="ru-RU"/>
          </a:p>
        </p:txBody>
      </p:sp>
      <p:sp>
        <p:nvSpPr>
          <p:cNvPr id="3" name="Нижний колонтитул 4">
            <a:extLst>
              <a:ext uri="{FF2B5EF4-FFF2-40B4-BE49-F238E27FC236}">
                <a16:creationId xmlns:a16="http://schemas.microsoft.com/office/drawing/2014/main" id="{B7A44FC7-DB6B-1F9A-E58E-683A916C7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>
            <a:extLst>
              <a:ext uri="{FF2B5EF4-FFF2-40B4-BE49-F238E27FC236}">
                <a16:creationId xmlns:a16="http://schemas.microsoft.com/office/drawing/2014/main" id="{CD080586-C72D-2750-861A-798C3BC5A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1A96BD-18E7-47BB-84F6-65DAA5CA65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52467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4A195661-0227-33D5-59B9-052E975BCE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A5B583-46C5-427B-994F-8A7A4BDD43A0}" type="datetimeFigureOut">
              <a:rPr lang="ru-RU"/>
              <a:pPr>
                <a:defRPr/>
              </a:pPr>
              <a:t>14.08.2026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3776EBAF-519D-A4AD-A519-9FA0B886F0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7D440E63-ACB4-3A45-A006-3F3224D101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111AED-6F4E-4E76-B50D-0373658273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6724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1A529-CCBC-49ED-BDDD-0B0E889E2AA7}" type="datetimeFigureOut">
              <a:rPr lang="ru-RU" smtClean="0"/>
              <a:pPr/>
              <a:t>14.08.2026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6BC4E-9C6E-4626-A351-0B4750646E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79154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BF5AC521-05B9-CCF1-766F-0BDB0B5722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8670E6-DC0B-4E83-B582-5783B1579801}" type="datetimeFigureOut">
              <a:rPr lang="ru-RU"/>
              <a:pPr>
                <a:defRPr/>
              </a:pPr>
              <a:t>14.08.2026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AFD9E406-1EA7-F09C-7B35-B39D27DFB1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7EE64DB8-7631-97D1-E891-A4392C2BC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2AF71D-0F4C-40AE-9F81-D0C1D98006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93526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8C0F0B2-3DCB-6C46-73EE-4147B2755B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BE69AF-18F1-4A31-9474-83B8318014C3}" type="datetimeFigureOut">
              <a:rPr lang="ru-RU"/>
              <a:pPr>
                <a:defRPr/>
              </a:pPr>
              <a:t>14.08.2026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5067C3C-0661-1FE7-E2AB-0E7D901D1B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9E6F1E6-AF48-8357-90FF-93318AD18C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6EEA5B-F3C4-4705-A72C-C3289B90F6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25718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94C2120-19EF-76CF-B1C1-C9912993E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639846-8964-442A-AF54-027F8252A789}" type="datetimeFigureOut">
              <a:rPr lang="ru-RU"/>
              <a:pPr>
                <a:defRPr/>
              </a:pPr>
              <a:t>14.08.2026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8ADB602-2D5F-0788-E40A-DE8A599717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C05B280-0BED-522D-5E63-15C4738001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31EED9-C63D-4D04-9CE0-8F6B4212A8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0017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1A529-CCBC-49ED-BDDD-0B0E889E2AA7}" type="datetimeFigureOut">
              <a:rPr lang="ru-RU" smtClean="0"/>
              <a:pPr/>
              <a:t>14.08.2026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6BC4E-9C6E-4626-A351-0B4750646E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2033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1A529-CCBC-49ED-BDDD-0B0E889E2AA7}" type="datetimeFigureOut">
              <a:rPr lang="ru-RU" smtClean="0"/>
              <a:pPr/>
              <a:t>14.08.2026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6BC4E-9C6E-4626-A351-0B4750646E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8355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1A529-CCBC-49ED-BDDD-0B0E889E2AA7}" type="datetimeFigureOut">
              <a:rPr lang="ru-RU" smtClean="0"/>
              <a:pPr/>
              <a:t>14.08.2026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6BC4E-9C6E-4626-A351-0B4750646E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4315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1A529-CCBC-49ED-BDDD-0B0E889E2AA7}" type="datetimeFigureOut">
              <a:rPr lang="ru-RU" smtClean="0"/>
              <a:pPr/>
              <a:t>14.08.2026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6BC4E-9C6E-4626-A351-0B4750646E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66040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1A529-CCBC-49ED-BDDD-0B0E889E2AA7}" type="datetimeFigureOut">
              <a:rPr lang="ru-RU" smtClean="0"/>
              <a:pPr/>
              <a:t>14.08.2026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6BC4E-9C6E-4626-A351-0B4750646E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89252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1A529-CCBC-49ED-BDDD-0B0E889E2AA7}" type="datetimeFigureOut">
              <a:rPr lang="ru-RU" smtClean="0"/>
              <a:pPr/>
              <a:t>14.08.2026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6BC4E-9C6E-4626-A351-0B4750646E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8519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1A529-CCBC-49ED-BDDD-0B0E889E2AA7}" type="datetimeFigureOut">
              <a:rPr lang="ru-RU" smtClean="0"/>
              <a:pPr/>
              <a:t>14.08.2026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6BC4E-9C6E-4626-A351-0B4750646E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5803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91A529-CCBC-49ED-BDDD-0B0E889E2AA7}" type="datetimeFigureOut">
              <a:rPr lang="ru-RU" smtClean="0"/>
              <a:pPr/>
              <a:t>14.08.2026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56BC4E-9C6E-4626-A351-0B4750646E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8331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>
            <a:extLst>
              <a:ext uri="{FF2B5EF4-FFF2-40B4-BE49-F238E27FC236}">
                <a16:creationId xmlns:a16="http://schemas.microsoft.com/office/drawing/2014/main" id="{169D62B2-22A3-34EF-78F3-923D9D0654C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3075" name="Текст 2">
            <a:extLst>
              <a:ext uri="{FF2B5EF4-FFF2-40B4-BE49-F238E27FC236}">
                <a16:creationId xmlns:a16="http://schemas.microsoft.com/office/drawing/2014/main" id="{1D099C2E-37DB-40B0-9BBE-DE4C6259149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F919903-2257-F175-19C4-A45CDEB8FC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FDAFF2F-470F-4F1F-A25B-50BD764C4616}" type="datetimeFigureOut">
              <a:rPr lang="ru-RU"/>
              <a:pPr>
                <a:defRPr/>
              </a:pPr>
              <a:t>14.08.2026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E79D17C-26F0-E9D6-5FAD-4D7AE5737C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AD399E2-2CC5-8941-054D-947749C41E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8F55113-CD27-423B-B2C4-BE60959E93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2142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C7EB2A-E6F5-D876-F3CB-700357FE4D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980729"/>
            <a:ext cx="7772400" cy="2520279"/>
          </a:xfrm>
        </p:spPr>
        <p:txBody>
          <a:bodyPr>
            <a:no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 психолого-медико-педагогической комиссии центра коррекционно-развивающего обучения и реабилитации </a:t>
            </a:r>
            <a:b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(методические рекомендации) 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B83E7BD-A14E-CE5C-1329-3107207938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9552" y="4509120"/>
            <a:ext cx="7918648" cy="1296144"/>
          </a:xfrm>
        </p:spPr>
        <p:txBody>
          <a:bodyPr>
            <a:normAutofit fontScale="62500" lnSpcReduction="20000"/>
          </a:bodyPr>
          <a:lstStyle/>
          <a:p>
            <a:pPr algn="r"/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Лемех Елена Анатольевна, </a:t>
            </a:r>
          </a:p>
          <a:p>
            <a:pPr algn="r"/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профессор кафедры специальной педагогики ИИО БГПУ, </a:t>
            </a:r>
          </a:p>
          <a:p>
            <a:pPr algn="r"/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доктор педагогических наук,</a:t>
            </a:r>
          </a:p>
          <a:p>
            <a:pPr algn="r"/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кандидат психологических наук, профессор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A71BB34-DB62-3B60-BA09-82A3AE2FB7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4368" y="332656"/>
            <a:ext cx="725487" cy="92057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4522856-8B55-AD9D-43C8-0374317A04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279946"/>
            <a:ext cx="768163" cy="987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0474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2F4F28C-76D7-B1FA-6067-66DB5CD260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012" y="785812"/>
            <a:ext cx="8181975" cy="5286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4518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0066F86-B147-E2F6-F94E-D6198C33688D}"/>
              </a:ext>
            </a:extLst>
          </p:cNvPr>
          <p:cNvSpPr txBox="1"/>
          <p:nvPr/>
        </p:nvSpPr>
        <p:spPr>
          <a:xfrm>
            <a:off x="457200" y="836713"/>
            <a:ext cx="8147248" cy="55797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Воспитанники с легкой интеллектуальной недостаточностью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обучение и воспитание по образовательной программе специального образования на уровне дошкольного образования для лиц с интеллектуальной недостаточностью 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учебному плану 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специального образования на уровне дошкольного образования с коррекционными занятиями для воспитанников с интеллектуальной недостаточностью в специальной группе / санаторной специальной группе / группе интегрированного обучения и воспитания / санаторной группе интегрированного обучения и воспитания учреждения дошкольного образования / в группе специального детского сада / на дому в _ уч. г.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0322DB62-D481-058C-89E2-7890818CF7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2" y="116632"/>
            <a:ext cx="8147248" cy="792088"/>
          </a:xfrm>
        </p:spPr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Образовательный маршрут</a:t>
            </a:r>
          </a:p>
        </p:txBody>
      </p:sp>
    </p:spTree>
    <p:extLst>
      <p:ext uri="{BB962C8B-B14F-4D97-AF65-F5344CB8AC3E}">
        <p14:creationId xmlns:p14="http://schemas.microsoft.com/office/powerpoint/2010/main" val="5619260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1E0C46-54B6-99E1-C7A1-10443E83D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74638"/>
            <a:ext cx="8363272" cy="1498178"/>
          </a:xfrm>
        </p:spPr>
        <p:txBody>
          <a:bodyPr>
            <a:normAutofit fontScale="90000"/>
          </a:bodyPr>
          <a:lstStyle/>
          <a:p>
            <a:pPr marL="0" marR="0" lvl="0" indent="450215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tabLst>
                <a:tab pos="5490845" algn="l"/>
              </a:tabLst>
              <a:defRPr/>
            </a:pP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Оказание коррекционно-педагогической помощи</a:t>
            </a:r>
            <a:b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611442-31AE-61B3-AB14-B16978C138F3}"/>
              </a:ext>
            </a:extLst>
          </p:cNvPr>
          <p:cNvSpPr txBox="1"/>
          <p:nvPr/>
        </p:nvSpPr>
        <p:spPr>
          <a:xfrm>
            <a:off x="539552" y="1268760"/>
            <a:ext cx="8064896" cy="48657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Учащиеся с нарушением слуха (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ru-RU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II</a:t>
            </a:r>
            <a:r>
              <a:rPr lang="ru-RU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степень потери слуха с недоразвитием речи ІІІ уровня речевого развития / нарушение слуха, компенсированное слуховым аппаратом с функциональной речью / нарушение слуха, компенсированное кохлеарным имплантом с функциональной речью)</a:t>
            </a:r>
            <a:r>
              <a:rPr lang="ru-RU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"/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обучение и воспитание по образовательной программе общего среднего образования в учреждении общего среднего образования. Оказание коррекционно-педагогической помощи в пункте коррекционно-педагогической помощи в _ уч. г.</a:t>
            </a:r>
            <a:endParaRPr lang="ru-RU" sz="2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86239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08C291-C08E-3EF6-0BB8-6B739BA40D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116632"/>
            <a:ext cx="8219256" cy="576064"/>
          </a:xfrm>
        </p:spPr>
        <p:txBody>
          <a:bodyPr>
            <a:no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Персональное сопровождение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5602FB6-E3A4-6F3C-CEFE-8328B86E08DB}"/>
              </a:ext>
            </a:extLst>
          </p:cNvPr>
          <p:cNvSpPr txBox="1"/>
          <p:nvPr/>
        </p:nvSpPr>
        <p:spPr>
          <a:xfrm>
            <a:off x="251520" y="1268760"/>
            <a:ext cx="8640960" cy="46864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Формулировка следующая: необходимо персональное сопровождение воспитателем / не нуждается.</a:t>
            </a:r>
          </a:p>
          <a:p>
            <a:pPr indent="449580" algn="just">
              <a:lnSpc>
                <a:spcPct val="115000"/>
              </a:lnSpc>
              <a:spcAft>
                <a:spcPts val="1000"/>
              </a:spcAft>
              <a:buNone/>
            </a:pP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1000"/>
              </a:spcAft>
              <a:buNone/>
            </a:pPr>
            <a:r>
              <a:rPr lang="ru-RU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Оказание психологической помощи</a:t>
            </a:r>
          </a:p>
          <a:p>
            <a:pPr indent="450215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профилактика и коррекция проблемного поведения; помощь в адаптации к условиям обучения и воспитания; эмоционально-личностное развитие; формирование навыков коммуникации и социального взаимодействия.</a:t>
            </a:r>
          </a:p>
          <a:p>
            <a:pPr algn="ctr">
              <a:spcAft>
                <a:spcPts val="1000"/>
              </a:spcAft>
              <a:buNone/>
            </a:pPr>
            <a:endParaRPr lang="ru-RU" sz="3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30266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F03D98-80FA-A6F8-8213-D42F9735AA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Иные специальные условия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79740F1-4934-A096-1426-0C524E8BB6EB}"/>
              </a:ext>
            </a:extLst>
          </p:cNvPr>
          <p:cNvSpPr txBox="1"/>
          <p:nvPr/>
        </p:nvSpPr>
        <p:spPr>
          <a:xfrm>
            <a:off x="457200" y="1772816"/>
            <a:ext cx="8291264" cy="5645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1000"/>
              </a:spcAft>
              <a:buNone/>
            </a:pPr>
            <a:r>
              <a:rPr lang="ru-RU" sz="24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Обеспечение архитектурной доступности: 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визуальное структурирование пространства.</a:t>
            </a:r>
            <a:endParaRPr lang="ru-RU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1000"/>
              </a:spcAft>
              <a:buNone/>
            </a:pPr>
            <a:r>
              <a:rPr lang="ru-RU" sz="24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Специальные технические средства обучения: 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использование альтернативных (дополнительных) средств коммуникации: коммуникатора, планшета и др., ноутбука, компьютера, видеокамеры, визуального таймера, диктофона.</a:t>
            </a:r>
            <a:endParaRPr lang="ru-RU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1000"/>
              </a:spcAft>
              <a:buNone/>
            </a:pPr>
            <a:r>
              <a:rPr lang="ru-RU" sz="24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Специальные средства: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листы бумаги фиксировать клейкой лентой, степлером, прищепкой, тяжелым предметом. Использовать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антискользящие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салфетки и шероховатые подложки под школьные принадлежности. Использовать насадки, фиксаторы в соответствии с размером кисти и степени ее функциональности.</a:t>
            </a:r>
            <a:endParaRPr lang="ru-RU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1000"/>
              </a:spcAft>
              <a:buNone/>
            </a:pPr>
            <a:endParaRPr lang="ru-RU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56281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B62909-874E-1B28-F6FF-66B9A192CB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Иные специальные условия</a:t>
            </a:r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B4737B5-C78F-8840-922A-4179828E233F}"/>
              </a:ext>
            </a:extLst>
          </p:cNvPr>
          <p:cNvSpPr txBox="1"/>
          <p:nvPr/>
        </p:nvSpPr>
        <p:spPr>
          <a:xfrm>
            <a:off x="611560" y="1268760"/>
            <a:ext cx="8291264" cy="5207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1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Особенности оценивания результатов обучения: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оценке устного ответа и чтения учитывать речевые особенности и не снижать отметки за недостаточную </a:t>
            </a:r>
            <a:r>
              <a:rPr lang="ru-RU" sz="24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интонационную выразительность, замедленный темп и отсутствие плавности, </a:t>
            </a:r>
            <a:r>
              <a:rPr lang="ru-RU" sz="2400" spc="-2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скандированность</a:t>
            </a:r>
            <a:r>
              <a:rPr lang="ru-RU" sz="24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нарушения звукопроизношения</a:t>
            </a:r>
          </a:p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24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Особые условия проведения государственной итоговой аттестации: </a:t>
            </a:r>
            <a:endParaRPr lang="ru-RU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Необходима адаптация условий проведения аттестации: предусмотреть отсутствие фонового шума, учитывать необходимость ребенка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воспринимать артикуляцию педагога (при проведении диктанта, изложения), темп речи диктора. </a:t>
            </a:r>
            <a:endParaRPr kumimoji="0" lang="ru-RU" sz="2400" b="1" i="1" u="none" strike="noStrike" kern="1200" cap="none" spc="0" normalizeH="0" baseline="0" noProof="0" dirty="0">
              <a:ln>
                <a:noFill/>
              </a:ln>
              <a:solidFill>
                <a:srgbClr val="2F2B2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93762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835AAD-C2FF-5368-F298-20BFF74DE4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2866330"/>
          </a:xfrm>
        </p:spPr>
        <p:txBody>
          <a:bodyPr>
            <a:normAutofit fontScale="90000"/>
          </a:bodyPr>
          <a:lstStyle/>
          <a:p>
            <a:pPr marL="342900" marR="0" lvl="0" indent="-342900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tabLst/>
              <a:defRPr/>
            </a:pP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Методические рекомендации</a:t>
            </a:r>
            <a:b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</a:b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по обеспечению деятельности</a:t>
            </a:r>
            <a:b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</a:b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психолого-медико-педагогической комиссии в условиях реализации принципа инклюзии</a:t>
            </a:r>
            <a:b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AE5A522-AC95-BBE6-C193-AA69048726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3140968"/>
            <a:ext cx="8219256" cy="2985195"/>
          </a:xfrm>
        </p:spPr>
        <p:txBody>
          <a:bodyPr>
            <a:normAutofit/>
          </a:bodyPr>
          <a:lstStyle/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Новое заключение (бланк)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lang="ru-RU" b="1" dirty="0">
                <a:solidFill>
                  <a:srgbClr val="2F2B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Рекомендации по заполнению заключения для различных категорий лиц с ОПФР</a:t>
            </a:r>
            <a:endParaRPr kumimoji="0" lang="ru-RU" b="1" i="0" u="none" strike="noStrike" kern="1200" cap="none" spc="0" normalizeH="0" baseline="0" noProof="0" dirty="0">
              <a:ln>
                <a:noFill/>
              </a:ln>
              <a:solidFill>
                <a:srgbClr val="2F2B2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66487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9AD8D1-E66D-A3A0-0F73-81F04A288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Ст.270, п.3 Кодекса Республики Беларусь об образовании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B435123-1ED4-75A6-A4FB-D0EE2EB5D9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 содержит рекомендации об обучении и воспитании лица с особенностями психофизического развития по соответствующей образовательной программе, оказании ему коррекционно- педагогической помощи, о типе или виде учреждения образования,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создании специальных условий для получения образования. </a:t>
            </a:r>
          </a:p>
        </p:txBody>
      </p:sp>
    </p:spTree>
    <p:extLst>
      <p:ext uri="{BB962C8B-B14F-4D97-AF65-F5344CB8AC3E}">
        <p14:creationId xmlns:p14="http://schemas.microsoft.com/office/powerpoint/2010/main" val="42468691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5949CB-2B10-4984-B119-E6F572CB69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656" y="188640"/>
            <a:ext cx="8229600" cy="1584176"/>
          </a:xfrm>
        </p:spPr>
        <p:txBody>
          <a:bodyPr>
            <a:norm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о центре коррекционно-развивающего обучения и реабилитации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5F2DF31-7E41-91D0-8273-EBB1486EE2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628800"/>
            <a:ext cx="8435280" cy="4968552"/>
          </a:xfrm>
        </p:spPr>
        <p:txBody>
          <a:bodyPr>
            <a:normAutofit fontScale="85000" lnSpcReduction="10000"/>
          </a:bodyPr>
          <a:lstStyle/>
          <a:p>
            <a:pPr marL="0" marR="0" indent="0" algn="just" rtl="0">
              <a:spcBef>
                <a:spcPts val="75"/>
              </a:spcBef>
              <a:buNone/>
            </a:pPr>
            <a:r>
              <a:rPr lang="ru-RU" sz="32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П. 24 После коллегиального обсуждения по результатам психолого-медико-педагогического обследования в протокол обследования и заключение государственного ЦКРОиР вносятся: описание структуры и степени тяжести нарушений в физическом и (или) психическом развитии лица с ОПФР; </a:t>
            </a:r>
            <a:endParaRPr lang="ru-RU" sz="24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indent="0" algn="just" rtl="0">
              <a:spcBef>
                <a:spcPts val="75"/>
              </a:spcBef>
              <a:buNone/>
            </a:pPr>
            <a:r>
              <a:rPr lang="ru-RU" sz="32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рекомендации об обучении и воспитании лица с ОПФР по соответствующей образовательной программе и (или) оказании ему коррекционно-педагогической помощи, о типе или виде учреждения образования, </a:t>
            </a:r>
            <a:r>
              <a:rPr lang="ru-RU" sz="32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создании специальных условий для получения образования; </a:t>
            </a:r>
            <a:r>
              <a:rPr lang="ru-RU" sz="32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срок действия заключения государственного ЦКРОиР. </a:t>
            </a:r>
            <a:endParaRPr lang="ru-RU" sz="24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629015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9F605A6-5FD6-46EB-9BA2-2C53BCD92321}"/>
              </a:ext>
            </a:extLst>
          </p:cNvPr>
          <p:cNvSpPr/>
          <p:nvPr/>
        </p:nvSpPr>
        <p:spPr>
          <a:xfrm>
            <a:off x="467544" y="404664"/>
            <a:ext cx="2808312" cy="256613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50800" dist="38100" dir="8100000" algn="tr" rotWithShape="0">
              <a:schemeClr val="accent2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2531C2C1-51E4-446E-B533-1B43F1B040C0}"/>
              </a:ext>
            </a:extLst>
          </p:cNvPr>
          <p:cNvSpPr/>
          <p:nvPr/>
        </p:nvSpPr>
        <p:spPr>
          <a:xfrm>
            <a:off x="2615130" y="140460"/>
            <a:ext cx="550069" cy="733425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AB4D6B27-1F84-4F0A-BC16-FA2220618B28}"/>
              </a:ext>
            </a:extLst>
          </p:cNvPr>
          <p:cNvSpPr/>
          <p:nvPr/>
        </p:nvSpPr>
        <p:spPr>
          <a:xfrm>
            <a:off x="4243118" y="476672"/>
            <a:ext cx="4649361" cy="2494121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8100000" algn="tr" rotWithShape="0">
              <a:schemeClr val="accent2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2">
            <a:extLst>
              <a:ext uri="{FF2B5EF4-FFF2-40B4-BE49-F238E27FC236}">
                <a16:creationId xmlns:a16="http://schemas.microsoft.com/office/drawing/2014/main" id="{D6C368CA-F7F1-489A-8907-C82389F81415}"/>
              </a:ext>
            </a:extLst>
          </p:cNvPr>
          <p:cNvSpPr txBox="1">
            <a:spLocks/>
          </p:cNvSpPr>
          <p:nvPr/>
        </p:nvSpPr>
        <p:spPr>
          <a:xfrm>
            <a:off x="4355974" y="620689"/>
            <a:ext cx="4536505" cy="2350104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ru-RU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Особые образовательные потребности (ООП) </a:t>
            </a:r>
            <a:endParaRPr lang="ru-RU" sz="32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r>
              <a:rPr lang="ru-RU" dirty="0">
                <a:solidFill>
                  <a:srgbClr val="000000"/>
                </a:solidFill>
              </a:rPr>
              <a:t>необходимость в специальных условиях, методах и дополнительных средствах обучения, обусловленная особенностями (физическими, психическими, социальными, лингвистическими и т.д.) и способностями обучающегося.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5059037A-D396-43CD-AC4B-77FC76AB0679}"/>
              </a:ext>
            </a:extLst>
          </p:cNvPr>
          <p:cNvSpPr/>
          <p:nvPr/>
        </p:nvSpPr>
        <p:spPr>
          <a:xfrm>
            <a:off x="8532440" y="152060"/>
            <a:ext cx="550069" cy="733425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6DE02F95-F773-49D8-A864-31044D32EA86}"/>
              </a:ext>
            </a:extLst>
          </p:cNvPr>
          <p:cNvSpPr/>
          <p:nvPr/>
        </p:nvSpPr>
        <p:spPr>
          <a:xfrm>
            <a:off x="4243118" y="3813941"/>
            <a:ext cx="4761690" cy="2527688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8100000" algn="tr" rotWithShape="0">
              <a:schemeClr val="accent2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бъект 2">
            <a:extLst>
              <a:ext uri="{FF2B5EF4-FFF2-40B4-BE49-F238E27FC236}">
                <a16:creationId xmlns:a16="http://schemas.microsoft.com/office/drawing/2014/main" id="{D4FE817F-D590-4C1A-B45B-8307B1332944}"/>
              </a:ext>
            </a:extLst>
          </p:cNvPr>
          <p:cNvSpPr txBox="1">
            <a:spLocks/>
          </p:cNvSpPr>
          <p:nvPr/>
        </p:nvSpPr>
        <p:spPr>
          <a:xfrm>
            <a:off x="4256934" y="3672400"/>
            <a:ext cx="4761690" cy="2891999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 fontScale="4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rgbClr val="2F2B2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4200" b="1" dirty="0">
                <a:solidFill>
                  <a:srgbClr val="2F2B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СПЕЦИАЛЬНЫЕ УСЛОВИЯ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34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организация </a:t>
            </a:r>
            <a:r>
              <a:rPr kumimoji="0" lang="ru-RU" sz="3400" b="1" i="1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педагогической, медицинской, социальной, психологической и иных видов помощи</a:t>
            </a:r>
            <a:r>
              <a:rPr kumimoji="0" lang="ru-RU" sz="34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без которых невозможно или затруднено освоение содержания образовательных программ основного, дополнительного и специального образования лицами с особенностями психофизического развития, в том числе использование технических средств социальной реабилитации, специальных учебных изданий, специальных методов обучения и воспитания, информационных технологий, адаптация материальных объектов</a:t>
            </a:r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09DCFA36-00C6-4026-80B4-0392707CC335}"/>
              </a:ext>
            </a:extLst>
          </p:cNvPr>
          <p:cNvSpPr/>
          <p:nvPr/>
        </p:nvSpPr>
        <p:spPr>
          <a:xfrm>
            <a:off x="8172400" y="3447228"/>
            <a:ext cx="550069" cy="73342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Объект 2">
            <a:extLst>
              <a:ext uri="{FF2B5EF4-FFF2-40B4-BE49-F238E27FC236}">
                <a16:creationId xmlns:a16="http://schemas.microsoft.com/office/drawing/2014/main" id="{0217FD6A-396F-4867-9F8E-3F97F04CCAB7}"/>
              </a:ext>
            </a:extLst>
          </p:cNvPr>
          <p:cNvSpPr txBox="1">
            <a:spLocks/>
          </p:cNvSpPr>
          <p:nvPr/>
        </p:nvSpPr>
        <p:spPr>
          <a:xfrm>
            <a:off x="594724" y="885485"/>
            <a:ext cx="2681132" cy="2194784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ru-RU" altLang="ru-RU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Ограничения жизнедеятельности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>
              <a:defRPr/>
            </a:pPr>
            <a:r>
              <a:rPr lang="ru-RU" altLang="ru-RU" dirty="0">
                <a:solidFill>
                  <a:srgbClr val="000000"/>
                </a:solidFill>
              </a:rPr>
              <a:t>полная или частичная утрата лицом способности или возможности осуществлять основные компоненты повседневной жизни</a:t>
            </a:r>
            <a:endParaRPr lang="ru-RU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8" name="Picture 6" descr="O_chevron001"/>
          <p:cNvPicPr>
            <a:picLocks noChangeAspect="1" noChangeArrowheads="1"/>
          </p:cNvPicPr>
          <p:nvPr/>
        </p:nvPicPr>
        <p:blipFill>
          <a:blip r:embed="rId2" cstate="print">
            <a:lum bright="6000" contrast="42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506107"/>
            <a:ext cx="936104" cy="582613"/>
          </a:xfrm>
          <a:prstGeom prst="rect">
            <a:avLst/>
          </a:prstGeom>
          <a:noFill/>
        </p:spPr>
      </p:pic>
      <p:pic>
        <p:nvPicPr>
          <p:cNvPr id="3074" name="Picture 2" descr="C:\Users\user\Desktop\iWwgbgwXmM4bfs10FNwLOdHHlVf5Zq3OTq9zyNKdzhqLNL1RmjDGhiFK8DM1D0e0V9Frrppe0sJEI00rlQCD6Io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189" y="3562374"/>
            <a:ext cx="2605010" cy="26050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D6FA03B-3466-0AA2-E57E-E3FCF0A896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170735">
            <a:off x="6010010" y="3099734"/>
            <a:ext cx="938865" cy="585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917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746" name="Group 3">
            <a:extLst>
              <a:ext uri="{FF2B5EF4-FFF2-40B4-BE49-F238E27FC236}">
                <a16:creationId xmlns:a16="http://schemas.microsoft.com/office/drawing/2014/main" id="{3CCA1523-0893-FC1C-B6BE-836178AAF769}"/>
              </a:ext>
            </a:extLst>
          </p:cNvPr>
          <p:cNvGrpSpPr>
            <a:grpSpLocks/>
          </p:cNvGrpSpPr>
          <p:nvPr/>
        </p:nvGrpSpPr>
        <p:grpSpPr bwMode="auto">
          <a:xfrm>
            <a:off x="822325" y="1876425"/>
            <a:ext cx="1912938" cy="3605213"/>
            <a:chOff x="513" y="998"/>
            <a:chExt cx="1109" cy="2271"/>
          </a:xfrm>
        </p:grpSpPr>
        <p:sp>
          <p:nvSpPr>
            <p:cNvPr id="31767" name="Freeform 4">
              <a:extLst>
                <a:ext uri="{FF2B5EF4-FFF2-40B4-BE49-F238E27FC236}">
                  <a16:creationId xmlns:a16="http://schemas.microsoft.com/office/drawing/2014/main" id="{87C100D3-D660-6AF7-DC20-AC88A8093230}"/>
                </a:ext>
              </a:extLst>
            </p:cNvPr>
            <p:cNvSpPr>
              <a:spLocks/>
            </p:cNvSpPr>
            <p:nvPr/>
          </p:nvSpPr>
          <p:spPr bwMode="gray">
            <a:xfrm flipV="1">
              <a:off x="683" y="2087"/>
              <a:ext cx="933" cy="1182"/>
            </a:xfrm>
            <a:custGeom>
              <a:avLst/>
              <a:gdLst>
                <a:gd name="T0" fmla="*/ 118 w 933"/>
                <a:gd name="T1" fmla="*/ 1044 h 1182"/>
                <a:gd name="T2" fmla="*/ 128 w 933"/>
                <a:gd name="T3" fmla="*/ 340 h 1182"/>
                <a:gd name="T4" fmla="*/ 264 w 933"/>
                <a:gd name="T5" fmla="*/ 210 h 1182"/>
                <a:gd name="T6" fmla="*/ 720 w 933"/>
                <a:gd name="T7" fmla="*/ 202 h 1182"/>
                <a:gd name="T8" fmla="*/ 720 w 933"/>
                <a:gd name="T9" fmla="*/ 320 h 1182"/>
                <a:gd name="T10" fmla="*/ 933 w 933"/>
                <a:gd name="T11" fmla="*/ 153 h 1182"/>
                <a:gd name="T12" fmla="*/ 712 w 933"/>
                <a:gd name="T13" fmla="*/ 0 h 1182"/>
                <a:gd name="T14" fmla="*/ 714 w 933"/>
                <a:gd name="T15" fmla="*/ 92 h 1182"/>
                <a:gd name="T16" fmla="*/ 234 w 933"/>
                <a:gd name="T17" fmla="*/ 94 h 1182"/>
                <a:gd name="T18" fmla="*/ 0 w 933"/>
                <a:gd name="T19" fmla="*/ 298 h 1182"/>
                <a:gd name="T20" fmla="*/ 0 w 933"/>
                <a:gd name="T21" fmla="*/ 1058 h 1182"/>
                <a:gd name="T22" fmla="*/ 118 w 933"/>
                <a:gd name="T23" fmla="*/ 1044 h 118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933" h="1182">
                  <a:moveTo>
                    <a:pt x="118" y="1044"/>
                  </a:moveTo>
                  <a:lnTo>
                    <a:pt x="128" y="340"/>
                  </a:lnTo>
                  <a:cubicBezTo>
                    <a:pt x="134" y="214"/>
                    <a:pt x="182" y="212"/>
                    <a:pt x="264" y="210"/>
                  </a:cubicBezTo>
                  <a:lnTo>
                    <a:pt x="720" y="202"/>
                  </a:lnTo>
                  <a:lnTo>
                    <a:pt x="720" y="320"/>
                  </a:lnTo>
                  <a:lnTo>
                    <a:pt x="933" y="153"/>
                  </a:lnTo>
                  <a:lnTo>
                    <a:pt x="712" y="0"/>
                  </a:lnTo>
                  <a:lnTo>
                    <a:pt x="714" y="92"/>
                  </a:lnTo>
                  <a:cubicBezTo>
                    <a:pt x="714" y="92"/>
                    <a:pt x="406" y="94"/>
                    <a:pt x="234" y="94"/>
                  </a:cubicBezTo>
                  <a:cubicBezTo>
                    <a:pt x="60" y="96"/>
                    <a:pt x="2" y="156"/>
                    <a:pt x="0" y="298"/>
                  </a:cubicBezTo>
                  <a:lnTo>
                    <a:pt x="0" y="1058"/>
                  </a:lnTo>
                  <a:cubicBezTo>
                    <a:pt x="20" y="1182"/>
                    <a:pt x="93" y="1170"/>
                    <a:pt x="118" y="10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endParaRPr>
            </a:p>
          </p:txBody>
        </p:sp>
        <p:sp>
          <p:nvSpPr>
            <p:cNvPr id="31768" name="Freeform 5">
              <a:extLst>
                <a:ext uri="{FF2B5EF4-FFF2-40B4-BE49-F238E27FC236}">
                  <a16:creationId xmlns:a16="http://schemas.microsoft.com/office/drawing/2014/main" id="{2066FA42-70F0-97FC-EC7C-DAEA5EF0FD12}"/>
                </a:ext>
              </a:extLst>
            </p:cNvPr>
            <p:cNvSpPr>
              <a:spLocks/>
            </p:cNvSpPr>
            <p:nvPr/>
          </p:nvSpPr>
          <p:spPr bwMode="gray">
            <a:xfrm rot="-5400000">
              <a:off x="917" y="1548"/>
              <a:ext cx="301" cy="1109"/>
            </a:xfrm>
            <a:custGeom>
              <a:avLst/>
              <a:gdLst>
                <a:gd name="T0" fmla="*/ 1573 w 142"/>
                <a:gd name="T1" fmla="*/ 24 h 604"/>
                <a:gd name="T2" fmla="*/ 1914 w 142"/>
                <a:gd name="T3" fmla="*/ 9854 h 604"/>
                <a:gd name="T4" fmla="*/ 0 w 142"/>
                <a:gd name="T5" fmla="*/ 9884 h 604"/>
                <a:gd name="T6" fmla="*/ 3086 w 142"/>
                <a:gd name="T7" fmla="*/ 12601 h 604"/>
                <a:gd name="T8" fmla="*/ 6075 w 142"/>
                <a:gd name="T9" fmla="*/ 9884 h 604"/>
                <a:gd name="T10" fmla="*/ 4278 w 142"/>
                <a:gd name="T11" fmla="*/ 9884 h 604"/>
                <a:gd name="T12" fmla="*/ 4237 w 142"/>
                <a:gd name="T13" fmla="*/ 0 h 604"/>
                <a:gd name="T14" fmla="*/ 1573 w 142"/>
                <a:gd name="T15" fmla="*/ 24 h 60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42" h="604">
                  <a:moveTo>
                    <a:pt x="37" y="1"/>
                  </a:moveTo>
                  <a:lnTo>
                    <a:pt x="45" y="472"/>
                  </a:lnTo>
                  <a:lnTo>
                    <a:pt x="0" y="474"/>
                  </a:lnTo>
                  <a:lnTo>
                    <a:pt x="72" y="604"/>
                  </a:lnTo>
                  <a:lnTo>
                    <a:pt x="142" y="474"/>
                  </a:lnTo>
                  <a:lnTo>
                    <a:pt x="100" y="474"/>
                  </a:lnTo>
                  <a:lnTo>
                    <a:pt x="99" y="0"/>
                  </a:lnTo>
                  <a:lnTo>
                    <a:pt x="3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endParaRPr>
            </a:p>
          </p:txBody>
        </p:sp>
        <p:sp>
          <p:nvSpPr>
            <p:cNvPr id="31769" name="Freeform 6">
              <a:extLst>
                <a:ext uri="{FF2B5EF4-FFF2-40B4-BE49-F238E27FC236}">
                  <a16:creationId xmlns:a16="http://schemas.microsoft.com/office/drawing/2014/main" id="{A83C4C51-D295-638A-838F-FA303F6D3015}"/>
                </a:ext>
              </a:extLst>
            </p:cNvPr>
            <p:cNvSpPr>
              <a:spLocks/>
            </p:cNvSpPr>
            <p:nvPr/>
          </p:nvSpPr>
          <p:spPr bwMode="gray">
            <a:xfrm>
              <a:off x="677" y="998"/>
              <a:ext cx="933" cy="1182"/>
            </a:xfrm>
            <a:custGeom>
              <a:avLst/>
              <a:gdLst>
                <a:gd name="T0" fmla="*/ 118 w 933"/>
                <a:gd name="T1" fmla="*/ 1044 h 1182"/>
                <a:gd name="T2" fmla="*/ 128 w 933"/>
                <a:gd name="T3" fmla="*/ 340 h 1182"/>
                <a:gd name="T4" fmla="*/ 264 w 933"/>
                <a:gd name="T5" fmla="*/ 210 h 1182"/>
                <a:gd name="T6" fmla="*/ 720 w 933"/>
                <a:gd name="T7" fmla="*/ 202 h 1182"/>
                <a:gd name="T8" fmla="*/ 720 w 933"/>
                <a:gd name="T9" fmla="*/ 320 h 1182"/>
                <a:gd name="T10" fmla="*/ 933 w 933"/>
                <a:gd name="T11" fmla="*/ 153 h 1182"/>
                <a:gd name="T12" fmla="*/ 712 w 933"/>
                <a:gd name="T13" fmla="*/ 0 h 1182"/>
                <a:gd name="T14" fmla="*/ 714 w 933"/>
                <a:gd name="T15" fmla="*/ 92 h 1182"/>
                <a:gd name="T16" fmla="*/ 234 w 933"/>
                <a:gd name="T17" fmla="*/ 94 h 1182"/>
                <a:gd name="T18" fmla="*/ 0 w 933"/>
                <a:gd name="T19" fmla="*/ 298 h 1182"/>
                <a:gd name="T20" fmla="*/ 0 w 933"/>
                <a:gd name="T21" fmla="*/ 1058 h 1182"/>
                <a:gd name="T22" fmla="*/ 118 w 933"/>
                <a:gd name="T23" fmla="*/ 1044 h 118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933" h="1182">
                  <a:moveTo>
                    <a:pt x="118" y="1044"/>
                  </a:moveTo>
                  <a:lnTo>
                    <a:pt x="128" y="340"/>
                  </a:lnTo>
                  <a:cubicBezTo>
                    <a:pt x="134" y="214"/>
                    <a:pt x="182" y="212"/>
                    <a:pt x="264" y="210"/>
                  </a:cubicBezTo>
                  <a:lnTo>
                    <a:pt x="720" y="202"/>
                  </a:lnTo>
                  <a:lnTo>
                    <a:pt x="720" y="320"/>
                  </a:lnTo>
                  <a:lnTo>
                    <a:pt x="933" y="153"/>
                  </a:lnTo>
                  <a:lnTo>
                    <a:pt x="712" y="0"/>
                  </a:lnTo>
                  <a:lnTo>
                    <a:pt x="714" y="92"/>
                  </a:lnTo>
                  <a:cubicBezTo>
                    <a:pt x="714" y="92"/>
                    <a:pt x="406" y="94"/>
                    <a:pt x="234" y="94"/>
                  </a:cubicBezTo>
                  <a:cubicBezTo>
                    <a:pt x="60" y="96"/>
                    <a:pt x="2" y="156"/>
                    <a:pt x="0" y="298"/>
                  </a:cubicBezTo>
                  <a:lnTo>
                    <a:pt x="0" y="1058"/>
                  </a:lnTo>
                  <a:cubicBezTo>
                    <a:pt x="20" y="1182"/>
                    <a:pt x="93" y="1170"/>
                    <a:pt x="118" y="10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endParaRPr>
            </a:p>
          </p:txBody>
        </p:sp>
      </p:grpSp>
      <p:sp>
        <p:nvSpPr>
          <p:cNvPr id="8" name="AutoShape 7">
            <a:extLst>
              <a:ext uri="{FF2B5EF4-FFF2-40B4-BE49-F238E27FC236}">
                <a16:creationId xmlns:a16="http://schemas.microsoft.com/office/drawing/2014/main" id="{CB6110FA-4FA9-B25A-27DA-E9A701B32282}"/>
              </a:ext>
            </a:extLst>
          </p:cNvPr>
          <p:cNvSpPr>
            <a:spLocks noChangeArrowheads="1"/>
          </p:cNvSpPr>
          <p:nvPr/>
        </p:nvSpPr>
        <p:spPr bwMode="gray">
          <a:xfrm>
            <a:off x="2892425" y="3006725"/>
            <a:ext cx="5457825" cy="1304925"/>
          </a:xfrm>
          <a:prstGeom prst="roundRect">
            <a:avLst>
              <a:gd name="adj" fmla="val 11505"/>
            </a:avLst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  <a:alpha val="0"/>
                </a:schemeClr>
              </a:gs>
            </a:gsLst>
            <a:lin ang="0" scaled="1"/>
          </a:gradFill>
          <a:ln w="6350" algn="ctr">
            <a:noFill/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2F2B2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748" name="AutoShape 8">
            <a:extLst>
              <a:ext uri="{FF2B5EF4-FFF2-40B4-BE49-F238E27FC236}">
                <a16:creationId xmlns:a16="http://schemas.microsoft.com/office/drawing/2014/main" id="{2766954F-A77F-DF09-3A1A-D43522732088}"/>
              </a:ext>
            </a:extLst>
          </p:cNvPr>
          <p:cNvSpPr>
            <a:spLocks noChangeArrowheads="1"/>
          </p:cNvSpPr>
          <p:nvPr/>
        </p:nvSpPr>
        <p:spPr bwMode="gray">
          <a:xfrm>
            <a:off x="4287838" y="3476625"/>
            <a:ext cx="376237" cy="344488"/>
          </a:xfrm>
          <a:prstGeom prst="rightArrow">
            <a:avLst>
              <a:gd name="adj1" fmla="val 50000"/>
              <a:gd name="adj2" fmla="val 45507"/>
            </a:avLst>
          </a:pr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>
              <a:ln>
                <a:noFill/>
              </a:ln>
              <a:solidFill>
                <a:srgbClr val="2F2B2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0" name="AutoShape 9">
            <a:extLst>
              <a:ext uri="{FF2B5EF4-FFF2-40B4-BE49-F238E27FC236}">
                <a16:creationId xmlns:a16="http://schemas.microsoft.com/office/drawing/2014/main" id="{64AAE641-B57F-FAA4-77F4-6335D17AE723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3446463" y="4552950"/>
            <a:ext cx="5422900" cy="1314450"/>
          </a:xfrm>
          <a:prstGeom prst="roundRect">
            <a:avLst>
              <a:gd name="adj" fmla="val 11505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  <a:alpha val="0"/>
                </a:schemeClr>
              </a:gs>
            </a:gsLst>
            <a:lin ang="0" scaled="1"/>
          </a:gradFill>
          <a:ln w="6350" algn="ctr">
            <a:noFill/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2F2B2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750" name="AutoShape 10">
            <a:extLst>
              <a:ext uri="{FF2B5EF4-FFF2-40B4-BE49-F238E27FC236}">
                <a16:creationId xmlns:a16="http://schemas.microsoft.com/office/drawing/2014/main" id="{6A3EE2DC-4BB3-87B7-3804-6868122E6CD1}"/>
              </a:ext>
            </a:extLst>
          </p:cNvPr>
          <p:cNvSpPr>
            <a:spLocks noChangeArrowheads="1"/>
          </p:cNvSpPr>
          <p:nvPr/>
        </p:nvSpPr>
        <p:spPr bwMode="gray">
          <a:xfrm>
            <a:off x="4260850" y="5018088"/>
            <a:ext cx="376238" cy="347662"/>
          </a:xfrm>
          <a:prstGeom prst="rightArrow">
            <a:avLst>
              <a:gd name="adj1" fmla="val 50000"/>
              <a:gd name="adj2" fmla="val 45091"/>
            </a:avLst>
          </a:pr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>
              <a:ln>
                <a:noFill/>
              </a:ln>
              <a:solidFill>
                <a:srgbClr val="2F2B2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2" name="AutoShape 11">
            <a:extLst>
              <a:ext uri="{FF2B5EF4-FFF2-40B4-BE49-F238E27FC236}">
                <a16:creationId xmlns:a16="http://schemas.microsoft.com/office/drawing/2014/main" id="{9710E614-959A-80D3-3024-CE7F301E3887}"/>
              </a:ext>
            </a:extLst>
          </p:cNvPr>
          <p:cNvSpPr>
            <a:spLocks noChangeArrowheads="1"/>
          </p:cNvSpPr>
          <p:nvPr/>
        </p:nvSpPr>
        <p:spPr bwMode="gray">
          <a:xfrm>
            <a:off x="3408363" y="1535113"/>
            <a:ext cx="5457825" cy="1304925"/>
          </a:xfrm>
          <a:prstGeom prst="roundRect">
            <a:avLst>
              <a:gd name="adj" fmla="val 11505"/>
            </a:avLst>
          </a:prstGeom>
          <a:gradFill rotWithShape="1">
            <a:gsLst>
              <a:gs pos="0">
                <a:schemeClr val="hlink">
                  <a:alpha val="80000"/>
                </a:schemeClr>
              </a:gs>
              <a:gs pos="100000">
                <a:schemeClr val="hlink">
                  <a:gamma/>
                  <a:shade val="46275"/>
                  <a:invGamma/>
                  <a:alpha val="0"/>
                </a:schemeClr>
              </a:gs>
            </a:gsLst>
            <a:lin ang="0" scaled="1"/>
          </a:gradFill>
          <a:ln w="6350" algn="ctr">
            <a:noFill/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2F2B2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752" name="AutoShape 12">
            <a:extLst>
              <a:ext uri="{FF2B5EF4-FFF2-40B4-BE49-F238E27FC236}">
                <a16:creationId xmlns:a16="http://schemas.microsoft.com/office/drawing/2014/main" id="{8F20F375-D478-D63B-2EF0-33E812B69D24}"/>
              </a:ext>
            </a:extLst>
          </p:cNvPr>
          <p:cNvSpPr>
            <a:spLocks noChangeArrowheads="1"/>
          </p:cNvSpPr>
          <p:nvPr/>
        </p:nvSpPr>
        <p:spPr bwMode="gray">
          <a:xfrm>
            <a:off x="4268788" y="1981200"/>
            <a:ext cx="376237" cy="344488"/>
          </a:xfrm>
          <a:prstGeom prst="rightArrow">
            <a:avLst>
              <a:gd name="adj1" fmla="val 50000"/>
              <a:gd name="adj2" fmla="val 45507"/>
            </a:avLst>
          </a:pr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>
              <a:ln>
                <a:noFill/>
              </a:ln>
              <a:solidFill>
                <a:srgbClr val="2F2B2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4" name="AutoShape 13">
            <a:extLst>
              <a:ext uri="{FF2B5EF4-FFF2-40B4-BE49-F238E27FC236}">
                <a16:creationId xmlns:a16="http://schemas.microsoft.com/office/drawing/2014/main" id="{2BC6C1D7-54C1-9502-0B35-A34C668BC7B7}"/>
              </a:ext>
            </a:extLst>
          </p:cNvPr>
          <p:cNvSpPr>
            <a:spLocks noChangeArrowheads="1"/>
          </p:cNvSpPr>
          <p:nvPr/>
        </p:nvSpPr>
        <p:spPr bwMode="gray">
          <a:xfrm>
            <a:off x="2825750" y="1519238"/>
            <a:ext cx="1628775" cy="1298575"/>
          </a:xfrm>
          <a:prstGeom prst="roundRect">
            <a:avLst>
              <a:gd name="adj" fmla="val 11921"/>
            </a:avLst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5400000" scaled="1"/>
          </a:gradFill>
          <a:ln w="25400">
            <a:solidFill>
              <a:srgbClr val="FEFEFE"/>
            </a:solidFill>
            <a:round/>
            <a:headEnd/>
            <a:tailEnd/>
          </a:ln>
          <a:effectLst>
            <a:outerShdw dist="53882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2F2B2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5F93376D-417E-CF36-AF3A-682DAFEF7D5E}"/>
              </a:ext>
            </a:extLst>
          </p:cNvPr>
          <p:cNvSpPr>
            <a:spLocks/>
          </p:cNvSpPr>
          <p:nvPr/>
        </p:nvSpPr>
        <p:spPr bwMode="gray">
          <a:xfrm>
            <a:off x="2889250" y="1584325"/>
            <a:ext cx="811213" cy="649288"/>
          </a:xfrm>
          <a:custGeom>
            <a:avLst/>
            <a:gdLst/>
            <a:ahLst/>
            <a:cxnLst>
              <a:cxn ang="0">
                <a:pos x="118" y="0"/>
              </a:cxn>
              <a:cxn ang="0">
                <a:pos x="0" y="118"/>
              </a:cxn>
              <a:cxn ang="0">
                <a:pos x="0" y="589"/>
              </a:cxn>
              <a:cxn ang="0">
                <a:pos x="161" y="174"/>
              </a:cxn>
              <a:cxn ang="0">
                <a:pos x="589" y="0"/>
              </a:cxn>
              <a:cxn ang="0">
                <a:pos x="118" y="0"/>
              </a:cxn>
            </a:cxnLst>
            <a:rect l="0" t="0" r="r" b="b"/>
            <a:pathLst>
              <a:path w="596" h="598">
                <a:moveTo>
                  <a:pt x="118" y="0"/>
                </a:moveTo>
                <a:cubicBezTo>
                  <a:pt x="53" y="0"/>
                  <a:pt x="0" y="53"/>
                  <a:pt x="0" y="118"/>
                </a:cubicBezTo>
                <a:lnTo>
                  <a:pt x="0" y="589"/>
                </a:lnTo>
                <a:cubicBezTo>
                  <a:pt x="27" y="598"/>
                  <a:pt x="12" y="309"/>
                  <a:pt x="161" y="174"/>
                </a:cubicBezTo>
                <a:cubicBezTo>
                  <a:pt x="310" y="39"/>
                  <a:pt x="596" y="29"/>
                  <a:pt x="589" y="0"/>
                </a:cubicBezTo>
                <a:lnTo>
                  <a:pt x="118" y="0"/>
                </a:lnTo>
                <a:close/>
              </a:path>
            </a:pathLst>
          </a:custGeom>
          <a:gradFill rotWithShape="1">
            <a:gsLst>
              <a:gs pos="0">
                <a:schemeClr val="hlink">
                  <a:gamma/>
                  <a:tint val="48627"/>
                  <a:invGamma/>
                </a:schemeClr>
              </a:gs>
              <a:gs pos="50000">
                <a:schemeClr val="hlink">
                  <a:alpha val="0"/>
                </a:schemeClr>
              </a:gs>
              <a:gs pos="100000">
                <a:schemeClr val="hlink">
                  <a:gamma/>
                  <a:tint val="48627"/>
                  <a:invGamma/>
                </a:schemeClr>
              </a:gs>
            </a:gsLst>
            <a:lin ang="270000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2F2B2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AutoShape 15">
            <a:extLst>
              <a:ext uri="{FF2B5EF4-FFF2-40B4-BE49-F238E27FC236}">
                <a16:creationId xmlns:a16="http://schemas.microsoft.com/office/drawing/2014/main" id="{4DD4B63C-D9BC-ECFA-F04A-06A0A98E4ED3}"/>
              </a:ext>
            </a:extLst>
          </p:cNvPr>
          <p:cNvSpPr>
            <a:spLocks noChangeArrowheads="1"/>
          </p:cNvSpPr>
          <p:nvPr/>
        </p:nvSpPr>
        <p:spPr bwMode="gray">
          <a:xfrm>
            <a:off x="2838450" y="3021013"/>
            <a:ext cx="1628775" cy="1298575"/>
          </a:xfrm>
          <a:prstGeom prst="roundRect">
            <a:avLst>
              <a:gd name="adj" fmla="val 11921"/>
            </a:avLst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69804"/>
                  <a:invGamma/>
                </a:schemeClr>
              </a:gs>
            </a:gsLst>
            <a:lin ang="5400000" scaled="1"/>
          </a:gradFill>
          <a:ln w="25400">
            <a:solidFill>
              <a:srgbClr val="FEFEFE"/>
            </a:solidFill>
            <a:round/>
            <a:headEnd/>
            <a:tailEnd/>
          </a:ln>
          <a:effectLst>
            <a:outerShdw dist="53882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2F2B2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161885CB-BDDC-1DBA-6703-DDADC64EF5B6}"/>
              </a:ext>
            </a:extLst>
          </p:cNvPr>
          <p:cNvSpPr>
            <a:spLocks/>
          </p:cNvSpPr>
          <p:nvPr/>
        </p:nvSpPr>
        <p:spPr bwMode="gray">
          <a:xfrm>
            <a:off x="2892425" y="3086100"/>
            <a:ext cx="811213" cy="649288"/>
          </a:xfrm>
          <a:custGeom>
            <a:avLst/>
            <a:gdLst/>
            <a:ahLst/>
            <a:cxnLst>
              <a:cxn ang="0">
                <a:pos x="118" y="0"/>
              </a:cxn>
              <a:cxn ang="0">
                <a:pos x="0" y="118"/>
              </a:cxn>
              <a:cxn ang="0">
                <a:pos x="0" y="589"/>
              </a:cxn>
              <a:cxn ang="0">
                <a:pos x="161" y="174"/>
              </a:cxn>
              <a:cxn ang="0">
                <a:pos x="589" y="0"/>
              </a:cxn>
              <a:cxn ang="0">
                <a:pos x="118" y="0"/>
              </a:cxn>
            </a:cxnLst>
            <a:rect l="0" t="0" r="r" b="b"/>
            <a:pathLst>
              <a:path w="596" h="598">
                <a:moveTo>
                  <a:pt x="118" y="0"/>
                </a:moveTo>
                <a:cubicBezTo>
                  <a:pt x="53" y="0"/>
                  <a:pt x="0" y="53"/>
                  <a:pt x="0" y="118"/>
                </a:cubicBezTo>
                <a:lnTo>
                  <a:pt x="0" y="589"/>
                </a:lnTo>
                <a:cubicBezTo>
                  <a:pt x="27" y="598"/>
                  <a:pt x="12" y="309"/>
                  <a:pt x="161" y="174"/>
                </a:cubicBezTo>
                <a:cubicBezTo>
                  <a:pt x="310" y="39"/>
                  <a:pt x="596" y="29"/>
                  <a:pt x="589" y="0"/>
                </a:cubicBezTo>
                <a:lnTo>
                  <a:pt x="118" y="0"/>
                </a:lnTo>
                <a:close/>
              </a:path>
            </a:pathLst>
          </a:custGeom>
          <a:gradFill rotWithShape="1">
            <a:gsLst>
              <a:gs pos="0">
                <a:schemeClr val="folHlink">
                  <a:gamma/>
                  <a:tint val="48627"/>
                  <a:invGamma/>
                </a:schemeClr>
              </a:gs>
              <a:gs pos="50000">
                <a:schemeClr val="folHlink">
                  <a:alpha val="0"/>
                </a:schemeClr>
              </a:gs>
              <a:gs pos="100000">
                <a:schemeClr val="folHlink">
                  <a:gamma/>
                  <a:tint val="48627"/>
                  <a:invGamma/>
                </a:schemeClr>
              </a:gs>
            </a:gsLst>
            <a:lin ang="270000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2F2B2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AutoShape 17">
            <a:extLst>
              <a:ext uri="{FF2B5EF4-FFF2-40B4-BE49-F238E27FC236}">
                <a16:creationId xmlns:a16="http://schemas.microsoft.com/office/drawing/2014/main" id="{150B34D8-62AB-19B9-864C-C51E9AEE89AA}"/>
              </a:ext>
            </a:extLst>
          </p:cNvPr>
          <p:cNvSpPr>
            <a:spLocks noChangeArrowheads="1"/>
          </p:cNvSpPr>
          <p:nvPr/>
        </p:nvSpPr>
        <p:spPr bwMode="gray">
          <a:xfrm>
            <a:off x="2819400" y="4543425"/>
            <a:ext cx="1628775" cy="1298575"/>
          </a:xfrm>
          <a:prstGeom prst="roundRect">
            <a:avLst>
              <a:gd name="adj" fmla="val 11921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69804"/>
                  <a:invGamma/>
                </a:schemeClr>
              </a:gs>
            </a:gsLst>
            <a:lin ang="5400000" scaled="1"/>
          </a:gradFill>
          <a:ln w="25400">
            <a:solidFill>
              <a:srgbClr val="FEFEFE"/>
            </a:solidFill>
            <a:round/>
            <a:headEnd/>
            <a:tailEnd/>
          </a:ln>
          <a:effectLst>
            <a:outerShdw dist="53882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2F2B2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Freeform 18">
            <a:extLst>
              <a:ext uri="{FF2B5EF4-FFF2-40B4-BE49-F238E27FC236}">
                <a16:creationId xmlns:a16="http://schemas.microsoft.com/office/drawing/2014/main" id="{25574B89-4D44-84E6-70DE-6587E392F3A1}"/>
              </a:ext>
            </a:extLst>
          </p:cNvPr>
          <p:cNvSpPr>
            <a:spLocks/>
          </p:cNvSpPr>
          <p:nvPr/>
        </p:nvSpPr>
        <p:spPr bwMode="gray">
          <a:xfrm>
            <a:off x="2873375" y="4598988"/>
            <a:ext cx="811213" cy="649287"/>
          </a:xfrm>
          <a:custGeom>
            <a:avLst/>
            <a:gdLst/>
            <a:ahLst/>
            <a:cxnLst>
              <a:cxn ang="0">
                <a:pos x="118" y="0"/>
              </a:cxn>
              <a:cxn ang="0">
                <a:pos x="0" y="118"/>
              </a:cxn>
              <a:cxn ang="0">
                <a:pos x="0" y="589"/>
              </a:cxn>
              <a:cxn ang="0">
                <a:pos x="161" y="174"/>
              </a:cxn>
              <a:cxn ang="0">
                <a:pos x="589" y="0"/>
              </a:cxn>
              <a:cxn ang="0">
                <a:pos x="118" y="0"/>
              </a:cxn>
            </a:cxnLst>
            <a:rect l="0" t="0" r="r" b="b"/>
            <a:pathLst>
              <a:path w="596" h="598">
                <a:moveTo>
                  <a:pt x="118" y="0"/>
                </a:moveTo>
                <a:cubicBezTo>
                  <a:pt x="53" y="0"/>
                  <a:pt x="0" y="53"/>
                  <a:pt x="0" y="118"/>
                </a:cubicBezTo>
                <a:lnTo>
                  <a:pt x="0" y="589"/>
                </a:lnTo>
                <a:cubicBezTo>
                  <a:pt x="27" y="598"/>
                  <a:pt x="12" y="309"/>
                  <a:pt x="161" y="174"/>
                </a:cubicBezTo>
                <a:cubicBezTo>
                  <a:pt x="310" y="39"/>
                  <a:pt x="596" y="29"/>
                  <a:pt x="589" y="0"/>
                </a:cubicBezTo>
                <a:lnTo>
                  <a:pt x="118" y="0"/>
                </a:lnTo>
                <a:close/>
              </a:path>
            </a:pathLst>
          </a:custGeom>
          <a:gradFill rotWithShape="1">
            <a:gsLst>
              <a:gs pos="0">
                <a:schemeClr val="accent2">
                  <a:gamma/>
                  <a:tint val="48627"/>
                  <a:invGamma/>
                </a:schemeClr>
              </a:gs>
              <a:gs pos="50000">
                <a:schemeClr val="accent2">
                  <a:alpha val="0"/>
                </a:schemeClr>
              </a:gs>
              <a:gs pos="100000">
                <a:schemeClr val="accent2">
                  <a:gamma/>
                  <a:tint val="48627"/>
                  <a:invGamma/>
                </a:schemeClr>
              </a:gs>
            </a:gsLst>
            <a:lin ang="270000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2F2B2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1759" name="Picture 19" descr="YG_circle001">
            <a:extLst>
              <a:ext uri="{FF2B5EF4-FFF2-40B4-BE49-F238E27FC236}">
                <a16:creationId xmlns:a16="http://schemas.microsoft.com/office/drawing/2014/main" id="{879490B0-65BB-87EC-921D-6120107E7F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8" y="2695575"/>
            <a:ext cx="1882775" cy="187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60" name="Picture 2" descr="C:\Users\user\Desktop\logo-dost.jpg">
            <a:extLst>
              <a:ext uri="{FF2B5EF4-FFF2-40B4-BE49-F238E27FC236}">
                <a16:creationId xmlns:a16="http://schemas.microsoft.com/office/drawing/2014/main" id="{CF9E414E-41DB-9024-E7A0-498C75148B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8313" y="1589088"/>
            <a:ext cx="1289050" cy="128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61" name="Picture 2" descr="C:\Users\user\Desktop\logo-dost.jpg">
            <a:extLst>
              <a:ext uri="{FF2B5EF4-FFF2-40B4-BE49-F238E27FC236}">
                <a16:creationId xmlns:a16="http://schemas.microsoft.com/office/drawing/2014/main" id="{A94A4EFF-EA54-9848-D02C-FEC2F0E80C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3713" y="3038475"/>
            <a:ext cx="1289050" cy="128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62" name="Picture 2" descr="C:\Users\user\Desktop\logo-dost.jpg">
            <a:extLst>
              <a:ext uri="{FF2B5EF4-FFF2-40B4-BE49-F238E27FC236}">
                <a16:creationId xmlns:a16="http://schemas.microsoft.com/office/drawing/2014/main" id="{94271C85-179B-0200-3A54-3D8F45A551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75" y="4603750"/>
            <a:ext cx="1289050" cy="128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63" name="Rectangle 21">
            <a:extLst>
              <a:ext uri="{FF2B5EF4-FFF2-40B4-BE49-F238E27FC236}">
                <a16:creationId xmlns:a16="http://schemas.microsoft.com/office/drawing/2014/main" id="{9E8549D5-F5D4-BBEC-972C-DF268507D3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64075" y="1700213"/>
            <a:ext cx="4494213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общих </a:t>
            </a:r>
            <a:r>
              <a:rPr kumimoji="0" lang="ru-RU" alt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особых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образовательных потребностей</a:t>
            </a:r>
            <a:endParaRPr kumimoji="0" lang="en-US" altLang="ru-RU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31764" name="Rectangle 23">
            <a:extLst>
              <a:ext uri="{FF2B5EF4-FFF2-40B4-BE49-F238E27FC236}">
                <a16:creationId xmlns:a16="http://schemas.microsoft.com/office/drawing/2014/main" id="{45813E8A-A179-1A68-C2A9-FF086FF62E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08513" y="3232150"/>
            <a:ext cx="4481512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специфических</a:t>
            </a:r>
            <a:r>
              <a:rPr kumimoji="0" lang="ru-RU" alt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особых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образовательных потребностей</a:t>
            </a:r>
            <a:endParaRPr kumimoji="0" lang="en-US" altLang="ru-RU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31765" name="Rectangle 25">
            <a:extLst>
              <a:ext uri="{FF2B5EF4-FFF2-40B4-BE49-F238E27FC236}">
                <a16:creationId xmlns:a16="http://schemas.microsoft.com/office/drawing/2014/main" id="{166E7F69-9DA4-18DA-C406-8F4FA03FBD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8975" y="4703763"/>
            <a:ext cx="4716463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400" b="1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индивидуальных</a:t>
            </a:r>
            <a:r>
              <a:rPr kumimoji="0" lang="ru-RU" altLang="ru-RU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особых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образовательных потребностей</a:t>
            </a:r>
            <a:endParaRPr kumimoji="0" lang="en-US" altLang="ru-RU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31766" name="Заголовок 2">
            <a:extLst>
              <a:ext uri="{FF2B5EF4-FFF2-40B4-BE49-F238E27FC236}">
                <a16:creationId xmlns:a16="http://schemas.microsoft.com/office/drawing/2014/main" id="{ABF2CEE3-E250-0403-B904-7E373E9A71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23850" y="274638"/>
            <a:ext cx="8542338" cy="1143000"/>
          </a:xfrm>
        </p:spPr>
        <p:txBody>
          <a:bodyPr/>
          <a:lstStyle/>
          <a:p>
            <a:pPr eaLnBrk="1" hangingPunct="1"/>
            <a:r>
              <a:rPr lang="ru-RU" altLang="ru-RU" sz="3600"/>
              <a:t>Специальные условия </a:t>
            </a:r>
            <a:br>
              <a:rPr lang="ru-RU" altLang="ru-RU" sz="3600"/>
            </a:br>
            <a:r>
              <a:rPr lang="ru-RU" altLang="ru-RU" sz="3200"/>
              <a:t>определяются с учетом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Autofit/>
          </a:bodyPr>
          <a:lstStyle/>
          <a:p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Дифференциальная диагностика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568" y="1268760"/>
            <a:ext cx="5233889" cy="54006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выявить тип нарушения развития. По результатам этого этапа составляется коллегиальное заключение ПМПК. </a:t>
            </a:r>
          </a:p>
          <a:p>
            <a:pPr marL="0" indent="0" algn="just">
              <a:buNone/>
            </a:pP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indent="0" algn="just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2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разграничение степени и характера нарушений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умственного, речевого и эмоционального </a:t>
            </a:r>
            <a:r>
              <a:rPr lang="ru-RU" sz="2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ребенка; </a:t>
            </a:r>
          </a:p>
          <a:p>
            <a:pPr marL="0" indent="0" algn="just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2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системный анализ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структуры нарушения, в соответствии с которым необходимо выделить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специфические особые образовательные потребности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описать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специальные условия обучения и воспитания, в том числе, </a:t>
            </a:r>
            <a:r>
              <a:rPr lang="ru-RU" sz="2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определить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оптимальный образовательный маршрут.</a:t>
            </a: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5076056" y="1412776"/>
            <a:ext cx="4090639" cy="1800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098" name="Picture 2" descr="C:\Users\user\Desktop\3f32e9b7efc871d64e9c03c6ec21a37f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212976"/>
            <a:ext cx="3779912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49079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08720"/>
          </a:xfrm>
        </p:spPr>
        <p:txBody>
          <a:bodyPr>
            <a:noAutofit/>
          </a:bodyPr>
          <a:lstStyle/>
          <a:p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Феноменологический (углубленный) этап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4313406"/>
            <a:ext cx="9036496" cy="2427961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ru-RU" sz="3300" dirty="0"/>
          </a:p>
          <a:p>
            <a:pPr marL="0" indent="0" algn="just"/>
            <a:r>
              <a:rPr lang="ru-RU" sz="6400" dirty="0"/>
              <a:t> </a:t>
            </a:r>
            <a:r>
              <a:rPr lang="ru-RU" sz="8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sz="8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8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</a:t>
            </a:r>
            <a:r>
              <a:rPr lang="ru-RU" sz="8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трудностей ребенка при освоении учебной программы; </a:t>
            </a:r>
            <a:r>
              <a:rPr lang="ru-RU" sz="8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выявление</a:t>
            </a:r>
            <a:r>
              <a:rPr lang="ru-RU" sz="8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индивидуальных психолого-педагогических особенностей ребенка; </a:t>
            </a:r>
            <a:r>
              <a:rPr lang="ru-RU" sz="8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</a:t>
            </a:r>
            <a:r>
              <a:rPr lang="ru-RU" sz="8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его</a:t>
            </a:r>
            <a:r>
              <a:rPr lang="ru-RU" sz="8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индивидуальных особых образовательных потребностей</a:t>
            </a:r>
            <a:r>
              <a:rPr lang="ru-RU" sz="8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8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</a:t>
            </a:r>
            <a:r>
              <a:rPr lang="ru-RU" sz="8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индивидуальных учебных программ и планов коррекционной работы; </a:t>
            </a:r>
            <a:r>
              <a:rPr lang="ru-RU" sz="8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оценка</a:t>
            </a:r>
            <a:r>
              <a:rPr lang="ru-RU" sz="8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динамики развития и эффективности коррекционной работы; </a:t>
            </a:r>
            <a:r>
              <a:rPr lang="ru-RU" sz="8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выяснение</a:t>
            </a:r>
            <a:r>
              <a:rPr lang="ru-RU" sz="8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условий воспитания ребенка, специфики внутрисемейных отношений; </a:t>
            </a:r>
            <a:r>
              <a:rPr lang="ru-RU" sz="8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</a:t>
            </a:r>
            <a:r>
              <a:rPr lang="ru-RU" sz="8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проблем социально-эмоционального плана. </a:t>
            </a: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107504" y="1124744"/>
            <a:ext cx="4144275" cy="86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4355976" y="1124744"/>
            <a:ext cx="4788024" cy="31886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2100" b="1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kumimoji="0" lang="ru-RU" sz="21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 выявление индивидуальных особенностей ребенка, которые необходимо учитывать при организации индивидуальной коррекционно-развивающей работы с ним. Большую роль на этом этапе играет деятельность </a:t>
            </a:r>
            <a:r>
              <a:rPr kumimoji="0" lang="ru-RU" sz="2100" b="1" i="1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групп психолого-педагогического сопровождения </a:t>
            </a:r>
            <a:r>
              <a:rPr kumimoji="0" lang="ru-RU" sz="21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учреждений образования. </a:t>
            </a:r>
          </a:p>
        </p:txBody>
      </p:sp>
      <p:pic>
        <p:nvPicPr>
          <p:cNvPr id="5122" name="Picture 2" descr="C:\Users\user\Desktop\24c795ea-6c41-4091-817f-12429ad1ed20_2.236-min-scale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009151"/>
            <a:ext cx="2808312" cy="1872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71922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8150363E-35BC-0976-2584-1FDF3ADA5A06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343939" y="440668"/>
            <a:ext cx="8456121" cy="5976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15902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2c5ff40a91f3891e785b6855043e19d044351"/>
</p:tagLst>
</file>

<file path=ppt/theme/theme1.xml><?xml version="1.0" encoding="utf-8"?>
<a:theme xmlns:a="http://schemas.openxmlformats.org/drawingml/2006/main" name="Тема Office">
  <a:themeElements>
    <a:clrScheme name="Соседство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оседство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1533</TotalTime>
  <Words>833</Words>
  <Application>Microsoft Office PowerPoint</Application>
  <PresentationFormat>Экран (4:3)</PresentationFormat>
  <Paragraphs>56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15</vt:i4>
      </vt:variant>
    </vt:vector>
  </HeadingPairs>
  <TitlesOfParts>
    <vt:vector size="24" baseType="lpstr">
      <vt:lpstr>Arial</vt:lpstr>
      <vt:lpstr>Calibri</vt:lpstr>
      <vt:lpstr>Courier New</vt:lpstr>
      <vt:lpstr>Garamond</vt:lpstr>
      <vt:lpstr>Symbol</vt:lpstr>
      <vt:lpstr>Times New Roman</vt:lpstr>
      <vt:lpstr>Wingdings</vt:lpstr>
      <vt:lpstr>Тема Office</vt:lpstr>
      <vt:lpstr>1_Тема Office</vt:lpstr>
      <vt:lpstr>Деятельность психолого-медико-педагогической комиссии центра коррекционно-развивающего обучения и реабилитации  (методические рекомендации) </vt:lpstr>
      <vt:lpstr>Методические рекомендации  по обеспечению деятельности  психолого-медико-педагогической комиссии в условиях реализации принципа инклюзии </vt:lpstr>
      <vt:lpstr>Ст.270, п.3 Кодекса Республики Беларусь об образовании</vt:lpstr>
      <vt:lpstr>Положение о центре коррекционно-развивающего обучения и реабилитации</vt:lpstr>
      <vt:lpstr>Презентация PowerPoint</vt:lpstr>
      <vt:lpstr>Специальные условия  определяются с учетом</vt:lpstr>
      <vt:lpstr>Дифференциальная диагностика</vt:lpstr>
      <vt:lpstr>Феноменологический (углубленный) этап</vt:lpstr>
      <vt:lpstr>Презентация PowerPoint</vt:lpstr>
      <vt:lpstr>Презентация PowerPoint</vt:lpstr>
      <vt:lpstr>Образовательный маршрут</vt:lpstr>
      <vt:lpstr>Оказание коррекционно-педагогической помощи </vt:lpstr>
      <vt:lpstr>Персональное сопровождение</vt:lpstr>
      <vt:lpstr>Иные специальные условия</vt:lpstr>
      <vt:lpstr>Иные специальные условия</vt:lpstr>
    </vt:vector>
  </TitlesOfParts>
  <Company>http://presentation-creation.ru/powerpoint-templates.html</Company>
  <LinksUpToDate>false</LinksUpToDate>
  <SharedDoc>false</SharedDoc>
  <HyperlinkBase>http://presentation-creation.ru/powerpoint-templates.html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Красочный абстрактный фон - шаблон презентации с сайта http://presentation-creation.ru</dc:title>
  <dc:creator>obstinate</dc:creator>
  <dc:description>Шаблон презентации с сайта http://presentation-creation.ru/</dc:description>
  <cp:lastModifiedBy>Татьяна Усова</cp:lastModifiedBy>
  <cp:revision>69</cp:revision>
  <cp:lastPrinted>2026-03-01T13:41:34Z</cp:lastPrinted>
  <dcterms:created xsi:type="dcterms:W3CDTF">2017-10-03T10:03:42Z</dcterms:created>
  <dcterms:modified xsi:type="dcterms:W3CDTF">2026-08-14T08:12:31Z</dcterms:modified>
</cp:coreProperties>
</file>