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61" r:id="rId2"/>
    <p:sldId id="376" r:id="rId3"/>
    <p:sldId id="278" r:id="rId4"/>
    <p:sldId id="280" r:id="rId5"/>
    <p:sldId id="331" r:id="rId6"/>
    <p:sldId id="362" r:id="rId7"/>
    <p:sldId id="364" r:id="rId8"/>
    <p:sldId id="359" r:id="rId9"/>
    <p:sldId id="360" r:id="rId10"/>
    <p:sldId id="356" r:id="rId11"/>
    <p:sldId id="365" r:id="rId12"/>
    <p:sldId id="366" r:id="rId13"/>
    <p:sldId id="367" r:id="rId14"/>
    <p:sldId id="355" r:id="rId15"/>
    <p:sldId id="368" r:id="rId16"/>
    <p:sldId id="369" r:id="rId17"/>
    <p:sldId id="370" r:id="rId18"/>
    <p:sldId id="371" r:id="rId19"/>
    <p:sldId id="372" r:id="rId20"/>
    <p:sldId id="373" r:id="rId21"/>
    <p:sldId id="374" r:id="rId22"/>
    <p:sldId id="375" r:id="rId23"/>
    <p:sldId id="333" r:id="rId24"/>
    <p:sldId id="26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9E"/>
    <a:srgbClr val="37A12F"/>
    <a:srgbClr val="0071B9"/>
    <a:srgbClr val="0067B0"/>
    <a:srgbClr val="267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62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878BB-0BEC-41EE-B0B5-EEC1D08E06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6A006-3574-428C-A2D9-FAEF4453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54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EE299-F68D-4D06-85EA-C35C542CEF9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757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3BFB7-AD9E-4B17-8C07-30311A61C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FC502-3C58-4FB7-A240-20F2F601E7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68DC9-1C80-4FD5-B117-BAF6A7C3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56CD4-56BE-4958-8E38-F4174689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79147-E44E-4D40-A112-17CBCE4D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1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FECCC8-0E98-4428-B868-9BC9FF638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67070B-DA33-4001-9B41-52CED8DED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A88C42-CB66-4D1D-A02D-C61016ED8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EAEA95-16CE-43D5-821C-E2D56C6AD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C722B-0FC9-4E46-A129-6C736B1A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698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C416FBA-30DE-4559-9B43-FF350A2AF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27EC9D8-EFA0-479B-91F3-130CE5F4E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037B74-3EBD-42F1-92DA-9D01D3A5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25E09B-AF7A-42C3-A2FC-3DAA2D61F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16FE83-4044-4FDA-87AC-A5A072DBE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984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B954D-545D-4B34-9675-21334722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897617-3BB7-4515-AAAF-C21F128F5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2AE70D-17F7-4F68-A7AA-BBAC331A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BE0CA5-0135-40D5-87FE-1FED1BAB7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90F6D6-9E0A-400E-86EF-E36C9EA5D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151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D2C73-165A-41CF-BF49-E14967447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272739-BF1F-498D-954A-0A3C7DD5A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0631E1-2300-4A18-A44C-107067772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F6B1D5-20B2-4B59-9045-9259AB547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62E938-3399-4DBB-BAAB-AB809AAE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66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D9824-8EE3-4B6C-A290-1CFF13FF3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6A7F11-17B9-4A26-9F38-508DF9E62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278B47-3EB9-4CF4-A6AF-165C4E97F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032350-AF32-4E63-AD4C-A08B9CBF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F2D9C4-D5C4-44D6-B662-D71BAD29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D7C163-E92A-4A1A-B0B9-89A9D4A2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35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EACCB-6D4B-4499-A02F-E9592127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CC771D-633F-4050-8158-95278D5B1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06E5CD-E283-4A8D-93EA-48A999DB7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E1E3A6-B609-48D6-9393-D10564B51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E2668D-FD26-4C93-BB48-EA28937C59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E59B63-62C6-4361-95A1-746D5932E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F6D695-D007-4ACE-8D61-EA7CED27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C7C74C-DE27-43AD-B239-2597647FA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80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73AC30-F158-45A6-B768-6ED7EE88F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F72D0A-4510-4623-ACEA-A4ADAA4CF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4616EF-2FD3-4849-AE92-35811C86B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117331-D9F9-42AF-BDC5-50AA55B3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06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AF3D49-838C-425F-A195-A2E025AE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51C586-E54B-4FF0-A6BD-717322689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861633-9E46-4E81-A716-87E5FCE9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5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0E61-D9A7-4338-9162-654C1E654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99B5DB-0053-4121-84A2-06D67549D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C09E7F-69EB-4745-BA96-39F9C5987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629B54-13F4-48A5-866B-39879A9B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0F693F-B0EC-437B-A960-605D9B32D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33B003-A8ED-419F-AF84-E74EA681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25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2E7B3-93B3-4E5A-9322-852A85272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3E6DAD-8CFC-4BCB-87F0-625655CC5E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7073B0-4775-471D-A164-35C8ED650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99ECE5-5AC3-4492-841D-7A8835CD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E56536-3A13-412E-8895-6A7207855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4483C8-8EA6-4655-98E8-3A2BA598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603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4095C-F415-4AF5-A89B-24EC0CDC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3A12A-547C-4288-A77D-F546DD2EC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53F555-C973-4950-A747-E73BF1B2B6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757D-DB82-4E49-AB9B-999CF6D6AD2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B2A4C1-EEFB-4E02-ACEF-3B81CB644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224762-710A-4CEE-84BA-80DDF50AB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A296-473C-4360-BF1E-BDF650ED3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23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mailto:info@akademy.by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7CD8D-2625-4602-97B6-32F37555F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86" y="705930"/>
            <a:ext cx="9491964" cy="5171168"/>
          </a:xfrm>
        </p:spPr>
        <p:txBody>
          <a:bodyPr>
            <a:noAutofit/>
          </a:bodyPr>
          <a:lstStyle/>
          <a:p>
            <a:br>
              <a:rPr lang="en-US" sz="2400" dirty="0"/>
            </a:b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Научно-методическое обеспечение образовательного процесса для обучающихся с особенностями психофизического развития в 2026/2027 учебном году</a:t>
            </a:r>
            <a:br>
              <a:rPr lang="ru-RU" sz="24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Хруль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О.С.,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доктор педагогических наук, доцент,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заведующий лабораторией специального образования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ГУО «Академия образования»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1026" name="Picture 2" descr="http://edu.gov.by/about-ministry/emblema-ministerstva-obrazovaniya-respubliki-belarus/%D0%AD%D0%BC%D0%B1%D0%BB%D0%B5%D0%BC%D0%B0%20%D0%B2%D0%B5%D0%BA%D1%82%D0%BE%D1%80.png">
            <a:extLst>
              <a:ext uri="{FF2B5EF4-FFF2-40B4-BE49-F238E27FC236}">
                <a16:creationId xmlns:a16="http://schemas.microsoft.com/office/drawing/2014/main" id="{E21A4699-E580-4E9C-A489-8E96CC728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45" y="705930"/>
            <a:ext cx="1753158" cy="175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Logo a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24" y="2740393"/>
            <a:ext cx="1870951" cy="187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224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8EEFAB-021F-45CD-8B79-C151DE52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23" y="222827"/>
            <a:ext cx="11645678" cy="529682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 «</a:t>
            </a:r>
            <a:r>
              <a:rPr lang="ru-RU" sz="16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научно-методическое обеспечение </a:t>
            </a: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сопровождения обучающихся с СДВГ </a:t>
            </a:r>
            <a:r>
              <a:rPr lang="ru-RU" sz="16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учреждениях дошкольного и общего среднего образования»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(научный руководитель – </a:t>
            </a:r>
            <a:r>
              <a:rPr lang="ru-RU" sz="1600" dirty="0" err="1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Хруль</a:t>
            </a:r>
            <a:r>
              <a:rPr lang="ru-RU" sz="16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О.С., </a:t>
            </a:r>
            <a:r>
              <a:rPr lang="ru-RU" sz="1600" dirty="0" err="1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д.п.н</a:t>
            </a:r>
            <a:r>
              <a:rPr lang="ru-RU" sz="1600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3123" y="1803937"/>
            <a:ext cx="2783280" cy="37157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для педагогических работников</a:t>
            </a:r>
          </a:p>
          <a:p>
            <a:pPr algn="ctr"/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1</a:t>
            </a:r>
          </a:p>
          <a:p>
            <a:pPr algn="ctr"/>
            <a:r>
              <a:rPr lang="ru-RU" sz="14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воспитанников с СДВГ в учреждениях дошкольного образования</a:t>
            </a:r>
          </a:p>
          <a:p>
            <a:pPr algn="ctr"/>
            <a:endParaRPr lang="ru-RU" sz="1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</a:t>
            </a:r>
            <a:endParaRPr lang="en-US" sz="1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730806" y="2214312"/>
            <a:ext cx="6008914" cy="115824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социально-психологического портрета воспитанников с СДВГ на диагностической основе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933449" y="4120568"/>
            <a:ext cx="6959422" cy="1461631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перехода выпускников с СДВГ из учреждений дошкольного образования в учреждения общего среднего образования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4508289" y="3158923"/>
            <a:ext cx="6931397" cy="115824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комплексной коррекционной и профилактической работы с воспитанниками с СДВГ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159205" y="5238967"/>
            <a:ext cx="6008914" cy="115824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просветительской работы с семьей, воспитывающей ребенка с СДВГ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Синдром дефицита внимания и гиперактивности (СДВГ) у детей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9" y="4990346"/>
            <a:ext cx="1847011" cy="122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813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8EEFAB-021F-45CD-8B79-C151DE52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161" y="239453"/>
            <a:ext cx="11106963" cy="632872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0051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13" name="Рисунок 12"/>
          <p:cNvPicPr/>
          <p:nvPr/>
        </p:nvPicPr>
        <p:blipFill rotWithShape="1">
          <a:blip r:embed="rId2"/>
          <a:srcRect l="16411" t="15964" r="12994" b="5046"/>
          <a:stretch/>
        </p:blipFill>
        <p:spPr bwMode="auto">
          <a:xfrm>
            <a:off x="2344190" y="239453"/>
            <a:ext cx="9847810" cy="61364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10710" y="1213733"/>
            <a:ext cx="2233480" cy="37157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для педагогических работников</a:t>
            </a:r>
          </a:p>
          <a:p>
            <a:pPr algn="ctr"/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2</a:t>
            </a:r>
          </a:p>
          <a:p>
            <a:pPr algn="ctr"/>
            <a:r>
              <a:rPr lang="ru-RU" sz="14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учащихся с СДВГ в учреждениях общего среднего образования</a:t>
            </a:r>
          </a:p>
          <a:p>
            <a:pPr algn="ctr"/>
            <a:endParaRPr lang="ru-RU" sz="1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</a:t>
            </a:r>
            <a:endParaRPr lang="en-US" sz="1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индром дефицита внимания и гиперактивности (СДВГ) у детей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794" y="4627367"/>
            <a:ext cx="2442268" cy="162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612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36346" y="170103"/>
            <a:ext cx="53434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 РАБОТА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5758" y="889461"/>
            <a:ext cx="1307896" cy="1514601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798032"/>
              <a:satOff val="-8368"/>
              <a:lumOff val="-36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Рисунок 9"/>
          <p:cNvPicPr/>
          <p:nvPr/>
        </p:nvPicPr>
        <p:blipFill rotWithShape="1">
          <a:blip r:embed="rId3"/>
          <a:srcRect l="17804" t="17614" r="16864" b="8349"/>
          <a:stretch/>
        </p:blipFill>
        <p:spPr bwMode="auto">
          <a:xfrm>
            <a:off x="1903655" y="540327"/>
            <a:ext cx="9966920" cy="6168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Овал 10"/>
          <p:cNvSpPr/>
          <p:nvPr/>
        </p:nvSpPr>
        <p:spPr>
          <a:xfrm>
            <a:off x="382398" y="889460"/>
            <a:ext cx="1307896" cy="1514601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798032"/>
              <a:satOff val="-8368"/>
              <a:lumOff val="-36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464291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20"/>
          </a:xfrm>
        </p:spPr>
        <p:txBody>
          <a:bodyPr/>
          <a:lstStyle/>
          <a:p>
            <a:r>
              <a:rPr lang="ru-RU" dirty="0"/>
              <a:t> </a:t>
            </a:r>
            <a:endParaRPr lang="en-US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8113" t="16238" r="17638" b="6147"/>
          <a:stretch/>
        </p:blipFill>
        <p:spPr bwMode="auto">
          <a:xfrm>
            <a:off x="151016" y="847898"/>
            <a:ext cx="7247312" cy="55113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8423" t="15964" r="49840" b="8900"/>
          <a:stretch/>
        </p:blipFill>
        <p:spPr bwMode="auto">
          <a:xfrm>
            <a:off x="7398327" y="656705"/>
            <a:ext cx="4681464" cy="5910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811713"/>
              </p:ext>
            </p:extLst>
          </p:nvPr>
        </p:nvGraphicFramePr>
        <p:xfrm>
          <a:off x="980902" y="81006"/>
          <a:ext cx="10372898" cy="84170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372898">
                  <a:extLst>
                    <a:ext uri="{9D8B030D-6E8A-4147-A177-3AD203B41FA5}">
                      <a16:colId xmlns:a16="http://schemas.microsoft.com/office/drawing/2014/main" val="4103690932"/>
                    </a:ext>
                  </a:extLst>
                </a:gridCol>
              </a:tblGrid>
              <a:tr h="841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519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НИР</a:t>
                      </a:r>
                      <a:r>
                        <a:rPr lang="ru-RU" sz="1600" baseline="0" dirty="0">
                          <a:solidFill>
                            <a:srgbClr val="00519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dirty="0">
                          <a:solidFill>
                            <a:srgbClr val="00519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Разработать технологию организации адаптивной образовательной среды для учащихся с расстройствами аутистического спектра в учреждениях специального и общего среднего образования» (научный</a:t>
                      </a:r>
                      <a:r>
                        <a:rPr lang="ru-RU" sz="1600" baseline="0" dirty="0">
                          <a:solidFill>
                            <a:srgbClr val="00519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- Змушко А.М., </a:t>
                      </a:r>
                      <a:r>
                        <a:rPr lang="ru-RU" sz="1600" baseline="0" dirty="0" err="1">
                          <a:solidFill>
                            <a:srgbClr val="00519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к.п.н</a:t>
                      </a:r>
                      <a:r>
                        <a:rPr lang="ru-RU" sz="1600" baseline="0" dirty="0">
                          <a:solidFill>
                            <a:srgbClr val="00519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доцент)</a:t>
                      </a:r>
                      <a:endParaRPr lang="en-US" sz="1600" b="1" dirty="0">
                        <a:solidFill>
                          <a:srgbClr val="00519E"/>
                        </a:solidFill>
                        <a:effectLst/>
                        <a:latin typeface="Times New Roman" panose="02020603050405020304" pitchFamily="18" charset="0"/>
                        <a:ea typeface="等?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5364"/>
                  </a:ext>
                </a:extLst>
              </a:tr>
            </a:tbl>
          </a:graphicData>
        </a:graphic>
      </p:graphicFrame>
      <p:sp>
        <p:nvSpPr>
          <p:cNvPr id="8" name="Овал 7"/>
          <p:cNvSpPr/>
          <p:nvPr/>
        </p:nvSpPr>
        <p:spPr>
          <a:xfrm>
            <a:off x="112209" y="29526"/>
            <a:ext cx="868693" cy="1015433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798032"/>
              <a:satOff val="-8368"/>
              <a:lumOff val="-36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330719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8EEFAB-021F-45CD-8B79-C151DE52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7818"/>
            <a:ext cx="12119956" cy="605166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 «Разработать научно-методическое обеспечение организации адаптивной игровой среды для детей с особенностями психофизического развития раннего возраста» (научный руководитель  </a:t>
            </a:r>
            <a:r>
              <a:rPr lang="ru-RU" sz="1600" b="1" dirty="0" err="1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Хруль</a:t>
            </a: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О.С., </a:t>
            </a:r>
            <a:r>
              <a:rPr lang="ru-RU" sz="1600" b="1" dirty="0" err="1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д.п.н</a:t>
            </a: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доцент)</a:t>
            </a:r>
            <a:endParaRPr lang="en-US" sz="1600" b="1" dirty="0">
              <a:solidFill>
                <a:srgbClr val="0051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l="15741" t="16851" r="18911" b="9711"/>
          <a:stretch/>
        </p:blipFill>
        <p:spPr bwMode="auto">
          <a:xfrm>
            <a:off x="182881" y="822960"/>
            <a:ext cx="8429105" cy="57452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3"/>
          <a:srcRect l="18113" t="19266" r="50459" b="10275"/>
          <a:stretch/>
        </p:blipFill>
        <p:spPr bwMode="auto">
          <a:xfrm>
            <a:off x="7814224" y="957217"/>
            <a:ext cx="4377776" cy="56109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Овал 13"/>
          <p:cNvSpPr/>
          <p:nvPr/>
        </p:nvSpPr>
        <p:spPr>
          <a:xfrm>
            <a:off x="182881" y="1903713"/>
            <a:ext cx="868693" cy="1015433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798032"/>
              <a:satOff val="-8368"/>
              <a:lumOff val="-36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778561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36" y="74180"/>
            <a:ext cx="10515600" cy="1325563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 «Разработать учебные программы и программы коррекционных занятий учебных планов центра коррекционно-развивающего обучения и реабилитации» </a:t>
            </a:r>
            <a:b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(научный руководитель – Юрок Т.Н., </a:t>
            </a:r>
            <a:r>
              <a:rPr lang="ru-RU" sz="1600" b="1" dirty="0" err="1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доцент)</a:t>
            </a:r>
            <a:endParaRPr lang="en-US" sz="1600" b="1" dirty="0">
              <a:solidFill>
                <a:srgbClr val="0051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7001" t="16514" r="21819" b="3670"/>
          <a:stretch/>
        </p:blipFill>
        <p:spPr bwMode="auto">
          <a:xfrm>
            <a:off x="6276109" y="1205345"/>
            <a:ext cx="4555375" cy="53533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33EBD3-2D97-1E04-7375-A797DFA2D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64" y="1205345"/>
            <a:ext cx="4959475" cy="532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88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18340" t="16452" r="17882" b="8158"/>
          <a:stretch/>
        </p:blipFill>
        <p:spPr bwMode="auto">
          <a:xfrm>
            <a:off x="182880" y="116378"/>
            <a:ext cx="11687695" cy="66668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3884530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113" t="15688" r="17793" b="6697"/>
          <a:stretch/>
        </p:blipFill>
        <p:spPr bwMode="auto">
          <a:xfrm>
            <a:off x="74814" y="74816"/>
            <a:ext cx="7822277" cy="65421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8888" t="16239" r="50304" b="5871"/>
          <a:stretch/>
        </p:blipFill>
        <p:spPr bwMode="auto">
          <a:xfrm>
            <a:off x="7897091" y="74816"/>
            <a:ext cx="4123113" cy="65421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52958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072" y="173933"/>
            <a:ext cx="105156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 «Разработать учебные программы и программы коррекционных занятий учебных планов центра коррекционно-развивающего обучения и реабилитации» </a:t>
            </a:r>
            <a:br>
              <a:rPr lang="ru-RU" sz="20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(научный руководитель – Юрок Т.Н., </a:t>
            </a:r>
            <a:r>
              <a:rPr lang="ru-RU" sz="2000" b="1" dirty="0" err="1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20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доцент)</a:t>
            </a:r>
            <a:endParaRPr lang="en-US" sz="20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1364" t="20643" r="20735" b="7523"/>
          <a:stretch/>
        </p:blipFill>
        <p:spPr bwMode="auto">
          <a:xfrm>
            <a:off x="665537" y="1432995"/>
            <a:ext cx="6400281" cy="4718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1364" t="15688" r="21354" b="12477"/>
          <a:stretch/>
        </p:blipFill>
        <p:spPr bwMode="auto">
          <a:xfrm>
            <a:off x="6791498" y="1604096"/>
            <a:ext cx="5145579" cy="41981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566317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252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компоненты учебных программ учебных планов центра коррекционно-развивающего обучения и реабилитации</a:t>
            </a:r>
            <a:endParaRPr lang="en-US" sz="2000" b="1" dirty="0">
              <a:solidFill>
                <a:srgbClr val="0051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8844"/>
            <a:ext cx="4415444" cy="556121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Назначение, количество часов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Цель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 учебного предмета </a:t>
            </a: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изучения учебного предмета</a:t>
            </a: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Приоритетные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функциональной грамотности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формируемые при изучении учебного предмета (социально-бытовая, социокультурная, коммуникативная и др.)</a:t>
            </a: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Универсальные компетенции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формируемые при изучении учебного предмета (гражданственности, эмоциональной регуляции, коммуникации, устойчивого личностного развития, кооперации и др.)</a:t>
            </a: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Специфика изучения учебного предмета</a:t>
            </a: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Рекомендуемые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воспитания.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 содержания учебного предмета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предметные)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352309" y="1825625"/>
            <a:ext cx="44154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ГЛАВА </a:t>
            </a:r>
            <a:r>
              <a:rPr lang="ru-RU" sz="1600" b="1" dirty="0"/>
              <a:t>2</a:t>
            </a:r>
            <a:endParaRPr lang="en-US" sz="1600" dirty="0"/>
          </a:p>
          <a:p>
            <a:endParaRPr lang="en-US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237142"/>
              </p:ext>
            </p:extLst>
          </p:nvPr>
        </p:nvGraphicFramePr>
        <p:xfrm>
          <a:off x="6176357" y="2774962"/>
          <a:ext cx="5719157" cy="1413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4350">
                  <a:extLst>
                    <a:ext uri="{9D8B030D-6E8A-4147-A177-3AD203B41FA5}">
                      <a16:colId xmlns:a16="http://schemas.microsoft.com/office/drawing/2014/main" val="1578250432"/>
                    </a:ext>
                  </a:extLst>
                </a:gridCol>
                <a:gridCol w="1945401">
                  <a:extLst>
                    <a:ext uri="{9D8B030D-6E8A-4147-A177-3AD203B41FA5}">
                      <a16:colId xmlns:a16="http://schemas.microsoft.com/office/drawing/2014/main" val="3760694301"/>
                    </a:ext>
                  </a:extLst>
                </a:gridCol>
                <a:gridCol w="2169406">
                  <a:extLst>
                    <a:ext uri="{9D8B030D-6E8A-4147-A177-3AD203B41FA5}">
                      <a16:colId xmlns:a16="http://schemas.microsoft.com/office/drawing/2014/main" val="3883958213"/>
                    </a:ext>
                  </a:extLst>
                </a:gridCol>
              </a:tblGrid>
              <a:tr h="14131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учебного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требования к результатам учебной деятельности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extLst>
                  <a:ext uri="{0D108BD9-81ED-4DB2-BD59-A6C34878D82A}">
                    <a16:rowId xmlns:a16="http://schemas.microsoft.com/office/drawing/2014/main" val="119160947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240634" y="1752933"/>
            <a:ext cx="4329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учебного предмета. </a:t>
            </a:r>
          </a:p>
          <a:p>
            <a:r>
              <a:rPr lang="ru-RU" alt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требования </a:t>
            </a:r>
          </a:p>
          <a:p>
            <a:r>
              <a:rPr lang="ru-RU" alt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результатам деятельности учащихся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10999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CA42646-4B00-4AB9-876B-8F6F0126C046}"/>
              </a:ext>
            </a:extLst>
          </p:cNvPr>
          <p:cNvSpPr txBox="1">
            <a:spLocks/>
          </p:cNvSpPr>
          <p:nvPr/>
        </p:nvSpPr>
        <p:spPr>
          <a:xfrm>
            <a:off x="1626764" y="0"/>
            <a:ext cx="9925049" cy="7274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28006" y="2471685"/>
            <a:ext cx="110060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«Разработать научно-методическое обеспечение психолого-педагогического сопровождения обучающихся с СДВГ в учреждениях дошкольного и общего среднего образования», направленной на обеспечение деятельности Министерства образования Республики Беларусь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8006" y="3626489"/>
            <a:ext cx="108119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«Разработать технологию организации адаптивной образовательной среды для учащихся с расстройствами аутистического спектра в учреждениях специального и общего среднего образования»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51453" y="4424028"/>
            <a:ext cx="106901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«Разработать учебные программы и программы коррекционных занятий учебных планов центра коррекционно-развивающего обучения и реабилитации»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1453" y="669270"/>
            <a:ext cx="10310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«Разработать научно-методическое обеспечение формирования функциональной грамотности лиц с особенностями психофизического развития в различных сферах жизнедеятельности в условиях инклюзивного образования»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1453" y="1629582"/>
            <a:ext cx="10593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«Разработать научно-методическое обеспечение организации адаптивной игровой среды для детей с особенностями психофизического развития раннего возраста»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28006" y="5221567"/>
            <a:ext cx="1066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«Разработать педагогический инструментарий специального образования в контексте формирования универсальных компетенций обучающихся с особенностями психофизического развития и обновить содержание образовательных программ»</a:t>
            </a:r>
          </a:p>
        </p:txBody>
      </p:sp>
    </p:spTree>
    <p:extLst>
      <p:ext uri="{BB962C8B-B14F-4D97-AF65-F5344CB8AC3E}">
        <p14:creationId xmlns:p14="http://schemas.microsoft.com/office/powerpoint/2010/main" val="1735979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1" y="53960"/>
            <a:ext cx="11720944" cy="798657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 «Разработать учебные программы и программы коррекционных занятий учебных планов специального образования» </a:t>
            </a:r>
            <a:b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(научный руководитель – Юрок Т.Н., </a:t>
            </a:r>
            <a:r>
              <a:rPr lang="ru-RU" sz="1600" b="1" dirty="0" err="1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6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доцент)</a:t>
            </a:r>
            <a:endParaRPr lang="en-US" sz="1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17804" t="17614" r="17329" b="17156"/>
          <a:stretch/>
        </p:blipFill>
        <p:spPr bwMode="auto">
          <a:xfrm>
            <a:off x="1188720" y="752864"/>
            <a:ext cx="9534697" cy="53403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2688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8515" t="18166" r="9588" b="6146"/>
          <a:stretch/>
        </p:blipFill>
        <p:spPr bwMode="auto">
          <a:xfrm>
            <a:off x="419637" y="116378"/>
            <a:ext cx="11139054" cy="60849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6345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011" y="216131"/>
            <a:ext cx="10515600" cy="80633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51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научно-техническая программа «Научно-методическое и материально-техническое обеспечение образовательного процесса» на 2026–2030 годы</a:t>
            </a:r>
            <a:endParaRPr lang="en-US" sz="2000" dirty="0">
              <a:solidFill>
                <a:srgbClr val="0051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388116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9318" y="1022337"/>
            <a:ext cx="106333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НИР «Разработать педагогический инструментарий специального образования в контексте формирования универсальных компетенций обучающихся с особенностями психофизического развития и обновить содержание образовательных программ» (научный руководитель –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Хруль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О.С.,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д.п.н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., доцент)</a:t>
            </a:r>
          </a:p>
          <a:p>
            <a:pPr algn="just"/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2026 г.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образовательного стандарта специального образования на уровне дошкольного образования,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 на формирование универсальных компетенций обучающихся с особенностями психофизического развития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dirty="0"/>
          </a:p>
          <a:p>
            <a:pPr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Разделы проекта образовательного стандарта специального образования на уровне дошкольного образования </a:t>
            </a:r>
          </a:p>
          <a:p>
            <a:pPr algn="just"/>
            <a:r>
              <a:rPr lang="ru-RU" i="1" dirty="0"/>
              <a:t>«Общие положения» </a:t>
            </a:r>
          </a:p>
          <a:p>
            <a:pPr algn="just"/>
            <a:r>
              <a:rPr lang="ru-RU" i="1" dirty="0"/>
              <a:t>«Термины и определения» </a:t>
            </a:r>
          </a:p>
          <a:p>
            <a:pPr algn="just"/>
            <a:r>
              <a:rPr lang="ru-RU" i="1" dirty="0"/>
              <a:t>«Цели образования и ожидаемые результаты» </a:t>
            </a:r>
          </a:p>
          <a:p>
            <a:pPr algn="just"/>
            <a:r>
              <a:rPr lang="ru-RU" i="1" dirty="0"/>
              <a:t>«Требования к организации образовательного процесса» </a:t>
            </a:r>
          </a:p>
          <a:p>
            <a:pPr algn="just"/>
            <a:r>
              <a:rPr lang="ru-RU" i="1" dirty="0"/>
              <a:t>«Требования к учебно-программной документации» </a:t>
            </a:r>
          </a:p>
          <a:p>
            <a:pPr algn="just"/>
            <a:r>
              <a:rPr lang="ru-RU" i="1" dirty="0"/>
              <a:t>«Требования к результатам освоения содержания образовательной программы» </a:t>
            </a:r>
            <a:endParaRPr lang="en-US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61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42646-4B00-4AB9-876B-8F6F0126C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866" y="336073"/>
            <a:ext cx="10149545" cy="457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Диссертационные исследования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838386"/>
              </p:ext>
            </p:extLst>
          </p:nvPr>
        </p:nvGraphicFramePr>
        <p:xfrm>
          <a:off x="213337" y="499677"/>
          <a:ext cx="11640612" cy="889661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1640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00876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Иванцевич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Е.С. 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«Воспитание </a:t>
                      </a:r>
                      <a:r>
                        <a:rPr lang="ru-RU" sz="18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экосоциальной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культуры младших школьников с ОПФР в учреждениях общего среднего образования сельской местности»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Счастная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И.П. 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«Формирование читательской грамотности на основе учебно-познавательной активности учащихся с нарушением слуха (на 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 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ступени общего среднего образования)»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Качан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А.А. 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«Формирование логических умений у младших школьников</a:t>
                      </a:r>
                      <a:b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нарушением слуха при обучении математике»</a:t>
                      </a: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i="1" kern="12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Гирилюк</a:t>
                      </a:r>
                      <a:r>
                        <a:rPr lang="ru-RU" sz="1800" b="1" i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Я.И. </a:t>
                      </a: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«Формирование орфографической грамотности у младших школьников с нарушением слуха при обучении русскому языку»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Павлова О.А.</a:t>
                      </a:r>
                      <a:r>
                        <a:rPr lang="ru-RU" sz="1800" b="1" i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Психолого-педагогическое сопровождение младших школьников с синдромом дефицита внимания и гиперактивности»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Ерошевская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А.А.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калькирующей жестовой речи на основе билингвистического подхода на коррекционных занятиях у учащихся с нарушением слуха (I-V классы)»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Жалейко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Е.А. 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«Методика педагогической работы по социальной </a:t>
                      </a:r>
                      <a:r>
                        <a:rPr lang="ru-RU" sz="18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реадаптации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 взрослыми, перенесшими лечение злокачественных новообразований челюстно-лицевой области»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734">
                <a:tc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388116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1431467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7CD8D-2625-4602-97B6-32F37555F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9772" y="1088571"/>
            <a:ext cx="9000308" cy="216168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учреждение образования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«Академия образования»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B262DC-0A30-4B73-AAD9-849F1E7FA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2800" y="3683027"/>
            <a:ext cx="7376160" cy="1655762"/>
          </a:xfrm>
        </p:spPr>
        <p:txBody>
          <a:bodyPr/>
          <a:lstStyle/>
          <a:p>
            <a:pPr algn="l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220040, г. Минск ул. Некрасова, 20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(017) 378 78 28,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факс (017) 271 78 68,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info@akademy.by</a:t>
            </a:r>
            <a:endParaRPr lang="x-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0" descr="Картинки по запросу кнопка facebook">
            <a:extLst>
              <a:ext uri="{FF2B5EF4-FFF2-40B4-BE49-F238E27FC236}">
                <a16:creationId xmlns:a16="http://schemas.microsoft.com/office/drawing/2014/main" id="{0A3D9845-BC6D-4E75-B723-53EDD5EBE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850" y="5429454"/>
            <a:ext cx="2013334" cy="90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ogo a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36" y="466585"/>
            <a:ext cx="1870951" cy="187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2085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158951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42646-4B00-4AB9-876B-8F6F0126C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764" y="300447"/>
            <a:ext cx="9925049" cy="72745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работа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8EEFAB-021F-45CD-8B79-C151DE52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975" y="1027906"/>
            <a:ext cx="10673542" cy="5464333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16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отраслевой научно-технической программы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«Функциональная грамотность» 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«Разработать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научно-методическое обеспечение формирования функциональной грамотности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 с особенностями психофизического развития в различных сферах жизнедеятельности в условиях инклюзивного образования»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12" name="Picture 2" descr="Logo 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55" y="117567"/>
            <a:ext cx="1472509" cy="147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400627" y="2557649"/>
            <a:ext cx="2512691" cy="180441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Black" panose="020B0A04020102020204" pitchFamily="34" charset="0"/>
              </a:rPr>
              <a:t>Теоретические основы</a:t>
            </a:r>
            <a:endParaRPr lang="en-US" sz="1600" dirty="0"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62248" y="3918568"/>
            <a:ext cx="2311252" cy="18044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Black" panose="020B0A04020102020204" pitchFamily="34" charset="0"/>
              </a:rPr>
              <a:t>Учебно-методический комплекс</a:t>
            </a:r>
            <a:endParaRPr lang="en-US" sz="1600" dirty="0"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78195" y="2557649"/>
            <a:ext cx="2791968" cy="180441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Black" panose="020B0A04020102020204" pitchFamily="34" charset="0"/>
              </a:rPr>
              <a:t>Диагностический инструментарий</a:t>
            </a:r>
            <a:endParaRPr lang="en-US" sz="1600" dirty="0"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33682" y="3823586"/>
            <a:ext cx="2573613" cy="18044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Black" panose="020B0A04020102020204" pitchFamily="34" charset="0"/>
              </a:rPr>
              <a:t>Методика формирования</a:t>
            </a:r>
            <a:endParaRPr lang="en-US" sz="1600" dirty="0"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962781" y="2557649"/>
            <a:ext cx="2589032" cy="18044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Black" panose="020B0A04020102020204" pitchFamily="34" charset="0"/>
              </a:rPr>
              <a:t>Дидактические ресурсы</a:t>
            </a:r>
            <a:endParaRPr lang="en-US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53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42646-4B00-4AB9-876B-8F6F0126C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35" y="245132"/>
            <a:ext cx="10656916" cy="552890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результаты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511808" y="931025"/>
            <a:ext cx="10375391" cy="5456129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Учебно-методические комплексы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факультативных занятий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ts val="2200"/>
              </a:lnSpc>
              <a:buNone/>
            </a:pP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Адаптируюсь в современном мире: Слышу, вижу, создаю</a:t>
            </a: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Адаптируюсь в современном мире: Школа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добрословия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Учусь жить в современном мире: Обучение общению</a:t>
            </a: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Учусь жить в современном мире: Школа безопасности</a:t>
            </a: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Социализируюсь в современном мире: Я в профессии </a:t>
            </a: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Социализируюсь в современном мире: Мои права и обязанности </a:t>
            </a:r>
          </a:p>
          <a:p>
            <a:pPr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Социализируюсь в современном мире: Экономика в действии </a:t>
            </a:r>
          </a:p>
          <a:p>
            <a:pPr marL="0" indent="0" algn="just">
              <a:lnSpc>
                <a:spcPts val="2200"/>
              </a:lnSpc>
              <a:buNone/>
            </a:pP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200"/>
              </a:lnSpc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образовательный портал: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adu.by</a:t>
            </a:r>
          </a:p>
          <a:p>
            <a:pPr marL="0" indent="0" algn="just">
              <a:lnSpc>
                <a:spcPts val="2200"/>
              </a:lnSpc>
              <a:buNone/>
            </a:pP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just">
              <a:lnSpc>
                <a:spcPts val="2200"/>
              </a:lnSpc>
              <a:buNone/>
            </a:pP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just">
              <a:lnSpc>
                <a:spcPts val="2200"/>
              </a:lnSpc>
              <a:buNone/>
            </a:pP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pic>
        <p:nvPicPr>
          <p:cNvPr id="11" name="Picture 2" descr="Logo 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47" y="229710"/>
            <a:ext cx="1136624" cy="113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1720735" y="5463410"/>
            <a:ext cx="1307895" cy="1249680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7192130"/>
              <a:satOff val="-33471"/>
              <a:lumOff val="-146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533329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42646-4B00-4AB9-876B-8F6F0126C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66" y="323770"/>
            <a:ext cx="10351876" cy="382811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и практические результаты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60705" y="955964"/>
            <a:ext cx="10527238" cy="54311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инструментарий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оценке функциональной грамотности лиц с ОПФР: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457200">
              <a:buFont typeface="Wingdings" panose="05000000000000000000" pitchFamily="2" charset="2"/>
              <a:buChar char="ü"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457200">
              <a:buFont typeface="Wingdings" panose="05000000000000000000" pitchFamily="2" charset="2"/>
              <a:buChar char="ü"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457200">
              <a:buFont typeface="Wingdings" panose="05000000000000000000" pitchFamily="2" charset="2"/>
              <a:buChar char="ü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для педагогических работников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диагностического инструментария по оценке функциональной грамотности лиц с особенностями психофизического развития в различных сферах жизнедеятельности в условиях инклюзивного образования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образовательный портал: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adu.by</a:t>
            </a:r>
          </a:p>
          <a:p>
            <a:pPr marL="0" indent="0" algn="just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sp>
        <p:nvSpPr>
          <p:cNvPr id="3" name="Овал 2"/>
          <p:cNvSpPr/>
          <p:nvPr/>
        </p:nvSpPr>
        <p:spPr>
          <a:xfrm>
            <a:off x="1853185" y="3153374"/>
            <a:ext cx="4091838" cy="6472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профориентационной</a:t>
            </a:r>
            <a:endParaRPr lang="en-US" dirty="0"/>
          </a:p>
        </p:txBody>
      </p:sp>
      <p:sp>
        <p:nvSpPr>
          <p:cNvPr id="6" name="Овал 5"/>
          <p:cNvSpPr/>
          <p:nvPr/>
        </p:nvSpPr>
        <p:spPr>
          <a:xfrm>
            <a:off x="6324324" y="1846498"/>
            <a:ext cx="4091838" cy="6402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экологической </a:t>
            </a:r>
            <a:endParaRPr lang="en-US" dirty="0"/>
          </a:p>
        </p:txBody>
      </p:sp>
      <p:sp>
        <p:nvSpPr>
          <p:cNvPr id="9" name="Овал 8"/>
          <p:cNvSpPr/>
          <p:nvPr/>
        </p:nvSpPr>
        <p:spPr>
          <a:xfrm>
            <a:off x="6737503" y="2790459"/>
            <a:ext cx="4091838" cy="7258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читательской</a:t>
            </a:r>
            <a:endParaRPr lang="en-US" dirty="0"/>
          </a:p>
        </p:txBody>
      </p:sp>
      <p:sp>
        <p:nvSpPr>
          <p:cNvPr id="10" name="Овал 9"/>
          <p:cNvSpPr/>
          <p:nvPr/>
        </p:nvSpPr>
        <p:spPr>
          <a:xfrm>
            <a:off x="3240736" y="2343543"/>
            <a:ext cx="4091838" cy="7083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социально-бытовой</a:t>
            </a:r>
            <a:endParaRPr lang="en-US" dirty="0"/>
          </a:p>
        </p:txBody>
      </p:sp>
      <p:sp>
        <p:nvSpPr>
          <p:cNvPr id="11" name="Овал 10"/>
          <p:cNvSpPr/>
          <p:nvPr/>
        </p:nvSpPr>
        <p:spPr>
          <a:xfrm>
            <a:off x="4988865" y="3590984"/>
            <a:ext cx="4091838" cy="752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финансовой</a:t>
            </a:r>
            <a:endParaRPr lang="en-US" dirty="0"/>
          </a:p>
        </p:txBody>
      </p:sp>
      <p:sp>
        <p:nvSpPr>
          <p:cNvPr id="12" name="Овал 11"/>
          <p:cNvSpPr/>
          <p:nvPr/>
        </p:nvSpPr>
        <p:spPr>
          <a:xfrm>
            <a:off x="1369925" y="1267651"/>
            <a:ext cx="1307896" cy="1514601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798032"/>
              <a:satOff val="-8368"/>
              <a:lumOff val="-36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038878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7124" t="26254" r="13541" b="18681"/>
          <a:stretch/>
        </p:blipFill>
        <p:spPr bwMode="auto">
          <a:xfrm>
            <a:off x="260810" y="2181508"/>
            <a:ext cx="2168498" cy="3656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49706" y="311705"/>
            <a:ext cx="4957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работа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C3C124-8BF7-4B79-8F39-D42C7B9C00F4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АКАДЕМИЯ ОБРАЗОВАНИЯ</a:t>
            </a:r>
            <a:r>
              <a:rPr lang="ru-RU" dirty="0"/>
              <a:t>,   г. Минск,   Республика Беларусь</a:t>
            </a:r>
          </a:p>
        </p:txBody>
      </p:sp>
      <p:sp>
        <p:nvSpPr>
          <p:cNvPr id="7" name="Овал 6"/>
          <p:cNvSpPr/>
          <p:nvPr/>
        </p:nvSpPr>
        <p:spPr>
          <a:xfrm>
            <a:off x="264333" y="489306"/>
            <a:ext cx="1307896" cy="1514601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798032"/>
              <a:satOff val="-8368"/>
              <a:lumOff val="-36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рямоугольник 7"/>
          <p:cNvSpPr/>
          <p:nvPr/>
        </p:nvSpPr>
        <p:spPr>
          <a:xfrm>
            <a:off x="6275978" y="894576"/>
            <a:ext cx="53867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результаты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4"/>
          <a:srcRect l="1228" t="44430" r="5438" b="24624"/>
          <a:stretch/>
        </p:blipFill>
        <p:spPr bwMode="auto">
          <a:xfrm>
            <a:off x="2429308" y="1503709"/>
            <a:ext cx="3846670" cy="4334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5"/>
          <a:srcRect l="12526" t="34629" r="9366" b="16626"/>
          <a:stretch/>
        </p:blipFill>
        <p:spPr bwMode="auto">
          <a:xfrm>
            <a:off x="6275978" y="2181508"/>
            <a:ext cx="2622839" cy="3656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6"/>
          <a:srcRect l="4421" t="25088" r="2488" b="10588"/>
          <a:stretch/>
        </p:blipFill>
        <p:spPr bwMode="auto">
          <a:xfrm>
            <a:off x="8898817" y="1477447"/>
            <a:ext cx="3054885" cy="4360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3064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42646-4B00-4AB9-876B-8F6F0126C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10" y="315884"/>
            <a:ext cx="9911081" cy="831273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Научно-исследовательская работа</a:t>
            </a:r>
            <a:endParaRPr lang="en-US" sz="2400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A1F8B5F-D00A-4611-AEC0-6EA09E4BD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517" y="2919369"/>
            <a:ext cx="10489753" cy="357350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dirty="0"/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205F8A-4F5B-5706-A7D5-A082B8B3BED6}"/>
              </a:ext>
            </a:extLst>
          </p:cNvPr>
          <p:cNvSpPr/>
          <p:nvPr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rgbClr val="006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 ОБРАЗОВАНИЯ</a:t>
            </a:r>
            <a:r>
              <a:rPr lang="ru-RU" dirty="0"/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Минск, Республика Беларусь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91" y="1757245"/>
            <a:ext cx="1583764" cy="232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94" y="1706421"/>
            <a:ext cx="1588419" cy="232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40" y="4099647"/>
            <a:ext cx="1593256" cy="232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56" y="1735350"/>
            <a:ext cx="1633896" cy="232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148" y="4114112"/>
            <a:ext cx="1620443" cy="232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77" y="1682778"/>
            <a:ext cx="1636812" cy="232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036" y="4132684"/>
            <a:ext cx="1604692" cy="2258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395258" y="1046976"/>
            <a:ext cx="5419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Практические результаты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83529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3" t="15081" r="31034" b="14475"/>
          <a:stretch/>
        </p:blipFill>
        <p:spPr bwMode="auto">
          <a:xfrm>
            <a:off x="1523999" y="15766"/>
            <a:ext cx="2259828" cy="288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0" t="14414" r="30919" b="5035"/>
          <a:stretch/>
        </p:blipFill>
        <p:spPr bwMode="auto">
          <a:xfrm>
            <a:off x="3759039" y="15767"/>
            <a:ext cx="2242922" cy="326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3" t="14230" r="31034" b="4851"/>
          <a:stretch/>
        </p:blipFill>
        <p:spPr bwMode="auto">
          <a:xfrm>
            <a:off x="6001962" y="1"/>
            <a:ext cx="2239762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8" t="14966" r="30804" b="5035"/>
          <a:stretch/>
        </p:blipFill>
        <p:spPr bwMode="auto">
          <a:xfrm>
            <a:off x="8370308" y="-35601"/>
            <a:ext cx="2297693" cy="332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5" t="15149" r="31150" b="5036"/>
          <a:stretch/>
        </p:blipFill>
        <p:spPr bwMode="auto">
          <a:xfrm>
            <a:off x="1566579" y="3615880"/>
            <a:ext cx="2217249" cy="3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8" t="15333" r="31264" b="4667"/>
          <a:stretch/>
        </p:blipFill>
        <p:spPr bwMode="auto">
          <a:xfrm>
            <a:off x="3935760" y="3615879"/>
            <a:ext cx="2213272" cy="321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14965" r="30919" b="4851"/>
          <a:stretch/>
        </p:blipFill>
        <p:spPr bwMode="auto">
          <a:xfrm>
            <a:off x="6149033" y="3615879"/>
            <a:ext cx="2243079" cy="3227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14229" r="30805" b="4667"/>
          <a:stretch/>
        </p:blipFill>
        <p:spPr bwMode="auto">
          <a:xfrm>
            <a:off x="8392111" y="3599848"/>
            <a:ext cx="2246153" cy="325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266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3" t="14671" r="30754" b="4673"/>
          <a:stretch/>
        </p:blipFill>
        <p:spPr bwMode="auto">
          <a:xfrm>
            <a:off x="1524001" y="1"/>
            <a:ext cx="2285775" cy="332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6" t="15244" r="31207" b="5050"/>
          <a:stretch/>
        </p:blipFill>
        <p:spPr bwMode="auto">
          <a:xfrm>
            <a:off x="3776953" y="12455"/>
            <a:ext cx="2289313" cy="331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1" t="15260" r="30877" b="5791"/>
          <a:stretch/>
        </p:blipFill>
        <p:spPr bwMode="auto">
          <a:xfrm>
            <a:off x="6008263" y="23863"/>
            <a:ext cx="2314308" cy="330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7" t="15033" r="30634" b="4620"/>
          <a:stretch/>
        </p:blipFill>
        <p:spPr bwMode="auto">
          <a:xfrm>
            <a:off x="8322571" y="36105"/>
            <a:ext cx="2339752" cy="332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3" t="14350" r="31179" b="5123"/>
          <a:stretch/>
        </p:blipFill>
        <p:spPr bwMode="auto">
          <a:xfrm>
            <a:off x="1545584" y="3628626"/>
            <a:ext cx="2231369" cy="3223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7" t="14493" r="30366" b="5625"/>
          <a:stretch/>
        </p:blipFill>
        <p:spPr bwMode="auto">
          <a:xfrm>
            <a:off x="3747585" y="3628626"/>
            <a:ext cx="2315870" cy="323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3" t="14935" r="31393" b="5463"/>
          <a:stretch/>
        </p:blipFill>
        <p:spPr bwMode="auto">
          <a:xfrm>
            <a:off x="6088487" y="3624159"/>
            <a:ext cx="2234084" cy="324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2" t="14140" r="30995" b="4826"/>
          <a:stretch/>
        </p:blipFill>
        <p:spPr bwMode="auto">
          <a:xfrm>
            <a:off x="8474407" y="3624159"/>
            <a:ext cx="2204633" cy="323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55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3282</TotalTime>
  <Words>1284</Words>
  <Application>Microsoft Office PowerPoint</Application>
  <PresentationFormat>Широкоэкранный</PresentationFormat>
  <Paragraphs>153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Научно-методическое обеспечение образовательного процесса для обучающихся с особенностями психофизического развития в 2026/2027 учебном году    Хруль О.С., доктор педагогических наук, доцент,  заведующий лабораторией специального образования ГУО «Академия образования» </vt:lpstr>
      <vt:lpstr>Презентация PowerPoint</vt:lpstr>
      <vt:lpstr>Научно-исследовательская работа</vt:lpstr>
      <vt:lpstr>Практические результаты</vt:lpstr>
      <vt:lpstr>Научные и практические результаты</vt:lpstr>
      <vt:lpstr>Презентация PowerPoint</vt:lpstr>
      <vt:lpstr>Научно-исследовательская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НИР «Разработать учебные программы и программы коррекционных занятий учебных планов центра коррекционно-развивающего обучения и реабилитации»  (научный руководитель – Юрок Т.Н., к.п.н., доцент)</vt:lpstr>
      <vt:lpstr>Презентация PowerPoint</vt:lpstr>
      <vt:lpstr>Презентация PowerPoint</vt:lpstr>
      <vt:lpstr>НИР «Разработать учебные программы и программы коррекционных занятий учебных планов центра коррекционно-развивающего обучения и реабилитации»  (научный руководитель – Юрок Т.Н., к.п.н., доцент)</vt:lpstr>
      <vt:lpstr>Структурные компоненты учебных программ учебных планов центра коррекционно-развивающего обучения и реабилитации</vt:lpstr>
      <vt:lpstr>НИР «Разработать учебные программы и программы коррекционных занятий учебных планов специального образования»  (научный руководитель – Юрок Т.Н., к.п.н., доцент)</vt:lpstr>
      <vt:lpstr>Презентация PowerPoint</vt:lpstr>
      <vt:lpstr>Государственная научно-техническая программа «Научно-методическое и материально-техническое обеспечение образовательного процесса» на 2026–2030 годы</vt:lpstr>
      <vt:lpstr>Диссертационные исследования</vt:lpstr>
      <vt:lpstr>Государственное учреждение образования «Академия образования»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Харевич</dc:creator>
  <cp:lastModifiedBy>Татьяна Усова</cp:lastModifiedBy>
  <cp:revision>228</cp:revision>
  <dcterms:created xsi:type="dcterms:W3CDTF">2018-09-03T20:09:51Z</dcterms:created>
  <dcterms:modified xsi:type="dcterms:W3CDTF">2026-08-14T07:55:41Z</dcterms:modified>
</cp:coreProperties>
</file>