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3" r:id="rId4"/>
    <p:sldId id="284" r:id="rId5"/>
    <p:sldId id="280" r:id="rId6"/>
    <p:sldId id="286" r:id="rId7"/>
    <p:sldId id="281" r:id="rId8"/>
    <p:sldId id="273" r:id="rId9"/>
    <p:sldId id="282" r:id="rId10"/>
    <p:sldId id="272" r:id="rId11"/>
    <p:sldId id="259" r:id="rId12"/>
    <p:sldId id="260" r:id="rId13"/>
    <p:sldId id="261" r:id="rId14"/>
    <p:sldId id="276" r:id="rId15"/>
    <p:sldId id="278" r:id="rId16"/>
    <p:sldId id="285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912" autoAdjust="0"/>
    <p:restoredTop sz="94660"/>
  </p:normalViewPr>
  <p:slideViewPr>
    <p:cSldViewPr>
      <p:cViewPr varScale="1">
        <p:scale>
          <a:sx n="81" d="100"/>
          <a:sy n="81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B1E46-ACF0-4B36-9523-5A92CB7BBC4E}" type="datetimeFigureOut">
              <a:rPr lang="ru-RU" smtClean="0"/>
              <a:pPr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A22AF-4BDC-4D91-9ACB-423AB863A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ifeguide.by/wp-content/uploads/2021/10/stb-2595-2021-tsvet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by/search/?clid=9582&amp;text=&#1103;&#1089;&#1085;&#1099;&#1081;+&#1103;&#1079;&#1099;&#1082;&amp;l10n=ru&amp;rdrnd=24881&amp;lr=157&amp;redircnt=1698394344.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857364"/>
            <a:ext cx="9001156" cy="1470025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Нормативные правовые и </a:t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организационно-методические документы, регламентирующие использование ясного языка в Республике Беларусь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643446"/>
            <a:ext cx="7072362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Павлович Екатерина Николаевна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доцент кафедры коррекционно-развивающих технологий Института инклюзивного образования БГПУ,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кандидат педагогических наук, доцент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Законодательство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Республики Беларусь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2017 г. – Национальный план действий по реализации в Республике Беларусь положений Конвенции о правах инвалидов на 2017–2025 годы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2019 г. – Закон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Республики Беларусь «Об авторском праве и смежных правах»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2023 г. – </a:t>
            </a:r>
            <a:r>
              <a:rPr lang="ru-RU" dirty="0">
                <a:latin typeface="Arial" pitchFamily="34" charset="0"/>
                <a:cs typeface="Arial" pitchFamily="34" charset="0"/>
              </a:rPr>
              <a:t>Законе Республики Беларусь «О правах инвалидов и их социальной интеграции».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2025 г. – Национальный план действий по реализации в Республике Беларусь положений Конвенции о правах инвалидов на 2026 – 2030 годы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Нормативно-технические документы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СТБ 2595-2021 «Ясный язык. Основные положения»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(введен в действие на территории Республики Беларусь с 1 октября 2021 г.)</a:t>
            </a:r>
          </a:p>
          <a:p>
            <a:endParaRPr lang="ru-RU" sz="2400" dirty="0">
              <a:latin typeface="Arial" pitchFamily="34" charset="0"/>
              <a:cs typeface="Arial" pitchFamily="34" charset="0"/>
              <a:hlinkClick r:id="rId2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  <a:hlinkClick r:id="rId2"/>
              </a:rPr>
              <a:t>https://lifeguide.by/wp-content/uploads/2021/10/stb-2595-2021-tsvet.pdf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 стандарте приведены основные принципы построения</a:t>
            </a:r>
            <a:b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 изложения информации на ясном языке </a:t>
            </a:r>
            <a:endParaRPr lang="ru-RU" sz="23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ru-RU" sz="2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(включая расположение </a:t>
            </a:r>
            <a: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текста на странице, размер, цвет, </a:t>
            </a:r>
            <a:r>
              <a:rPr lang="ru-RU" sz="2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особенности шрифта</a:t>
            </a:r>
            <a: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требования к иллюстрациям, </a:t>
            </a:r>
            <a:endParaRPr lang="ru-RU" sz="23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ru-RU" sz="23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веб-сайтам</a:t>
            </a:r>
            <a:r>
              <a:rPr lang="ru-RU" sz="2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аудиоинформации</a:t>
            </a:r>
            <a:r>
              <a:rPr lang="ru-RU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  <a:r>
              <a:rPr lang="ru-RU" sz="2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Нормативно-технические документы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СТБ 2631-2023 Ясный язык. Требования к процессу подготовки информации на ясном языке.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Стандарт устанавливает общие правила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 принципы процесса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подготовки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информации на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ясном языке, разработки продукта на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ясном языке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а также требования к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специалистам по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ясному языку и их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обязанностям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Нормативно-технические документы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600" dirty="0">
                <a:latin typeface="Arial" pitchFamily="34" charset="0"/>
                <a:ea typeface="+mj-ea"/>
                <a:cs typeface="Arial" pitchFamily="34" charset="0"/>
              </a:rPr>
              <a:t>Основные положения, подходы и </a:t>
            </a:r>
            <a:r>
              <a:rPr lang="ru-RU" sz="2600" dirty="0" smtClean="0">
                <a:latin typeface="Arial" pitchFamily="34" charset="0"/>
                <a:ea typeface="+mj-ea"/>
                <a:cs typeface="Arial" pitchFamily="34" charset="0"/>
              </a:rPr>
              <a:t>правила, которых </a:t>
            </a:r>
            <a:r>
              <a:rPr lang="ru-RU" sz="2600" dirty="0">
                <a:latin typeface="Arial" pitchFamily="34" charset="0"/>
                <a:ea typeface="+mj-ea"/>
                <a:cs typeface="Arial" pitchFamily="34" charset="0"/>
              </a:rPr>
              <a:t>необходимо придерживаться при построении и изложении информации на </a:t>
            </a:r>
            <a:r>
              <a:rPr lang="ru-RU" sz="2600" dirty="0" smtClean="0">
                <a:latin typeface="Arial" pitchFamily="34" charset="0"/>
                <a:ea typeface="+mj-ea"/>
                <a:cs typeface="Arial" pitchFamily="34" charset="0"/>
              </a:rPr>
              <a:t>ясном языке, </a:t>
            </a:r>
            <a:r>
              <a:rPr lang="ru-RU" sz="2600" dirty="0">
                <a:latin typeface="Arial" pitchFamily="34" charset="0"/>
                <a:ea typeface="+mj-ea"/>
                <a:cs typeface="Arial" pitchFamily="34" charset="0"/>
              </a:rPr>
              <a:t>рекомендации по созданию </a:t>
            </a:r>
            <a:r>
              <a:rPr lang="ru-RU" sz="2600" dirty="0" smtClean="0">
                <a:latin typeface="Arial" pitchFamily="34" charset="0"/>
                <a:ea typeface="+mj-ea"/>
                <a:cs typeface="Arial" pitchFamily="34" charset="0"/>
              </a:rPr>
              <a:t>дидактического материала (</a:t>
            </a:r>
            <a:r>
              <a:rPr lang="ru-RU" sz="2600" dirty="0">
                <a:latin typeface="Arial" pitchFamily="34" charset="0"/>
                <a:ea typeface="+mj-ea"/>
                <a:cs typeface="Arial" pitchFamily="34" charset="0"/>
              </a:rPr>
              <a:t>памяток для учащихся, индивидуальных карточек, алгоритмов выполнения действий) </a:t>
            </a:r>
            <a:endParaRPr lang="en-US" sz="2600" dirty="0"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en-US" sz="2400" dirty="0" smtClean="0">
                <a:hlinkClick r:id="rId2"/>
              </a:rPr>
              <a:t>https://yandex.by/search/?clid=9582&amp;text=</a:t>
            </a:r>
            <a:r>
              <a:rPr lang="ru-RU" sz="2400" dirty="0" err="1" smtClean="0">
                <a:hlinkClick r:id="rId2"/>
              </a:rPr>
              <a:t>ясный+язык&amp;</a:t>
            </a:r>
            <a:r>
              <a:rPr lang="en-US" sz="2400" dirty="0" smtClean="0">
                <a:hlinkClick r:id="rId2"/>
              </a:rPr>
              <a:t>l10n=</a:t>
            </a:r>
            <a:r>
              <a:rPr lang="en-US" sz="2400" dirty="0" err="1" smtClean="0">
                <a:hlinkClick r:id="rId2"/>
              </a:rPr>
              <a:t>ru&amp;rdrnd</a:t>
            </a:r>
            <a:r>
              <a:rPr lang="en-US" sz="2400" dirty="0" smtClean="0">
                <a:hlinkClick r:id="rId2"/>
              </a:rPr>
              <a:t>=24881&amp;lr=157&amp;redircnt=1698394344.1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b="1" dirty="0" smtClean="0">
                <a:latin typeface="Arial" pitchFamily="34" charset="0"/>
                <a:cs typeface="Arial" pitchFamily="34" charset="0"/>
              </a:rPr>
              <a:t>Изучение методики (технологии)</a:t>
            </a:r>
            <a:br>
              <a:rPr lang="ru-RU" sz="3800" b="1" dirty="0" smtClean="0"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latin typeface="Arial" pitchFamily="34" charset="0"/>
                <a:cs typeface="Arial" pitchFamily="34" charset="0"/>
              </a:rPr>
              <a:t>ясного языка</a:t>
            </a:r>
            <a:endParaRPr lang="ru-RU" sz="3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Учебная дисциплина (по выбору студента) «Ясный язык» (специальности 1-03 03 06 Сурдопедагогика и 1-03 03 07 Тифлопедагогика)</a:t>
            </a:r>
          </a:p>
          <a:p>
            <a:pPr marL="0" indent="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Интерактивный учебно-методический комплекс 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(регистр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 </a:t>
            </a:r>
            <a:r>
              <a:rPr lang="ru-RU" sz="2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св-во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 №1142542270 от 26.03.2025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Образовательные, научные </a:t>
            </a:r>
            <a:r>
              <a:rPr lang="ru-RU" sz="3600" b="1" smtClean="0">
                <a:latin typeface="Arial" pitchFamily="34" charset="0"/>
                <a:cs typeface="Arial" pitchFamily="34" charset="0"/>
              </a:rPr>
              <a:t>и просветительские мероприятия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5072098" cy="53578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Интерактивные лекции</a:t>
            </a:r>
          </a:p>
          <a:p>
            <a:pPr marL="0" indent="0">
              <a:buNone/>
            </a:pPr>
            <a:endParaRPr lang="ru-RU" sz="3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Круглые столы</a:t>
            </a:r>
          </a:p>
          <a:p>
            <a:pPr marL="0" indent="0">
              <a:buNone/>
            </a:pP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Мастер-классы</a:t>
            </a:r>
          </a:p>
          <a:p>
            <a:pPr marL="0" indent="0">
              <a:buNone/>
            </a:pPr>
            <a:endParaRPr lang="ru-RU" sz="35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Педагогические советы</a:t>
            </a:r>
          </a:p>
          <a:p>
            <a:pPr marL="0" indent="0">
              <a:buNone/>
            </a:pP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Обучающие курсы</a:t>
            </a:r>
          </a:p>
          <a:p>
            <a:pPr marL="0" indent="0">
              <a:buNone/>
            </a:pPr>
            <a:endParaRPr lang="ru-RU" sz="3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Курсы повышения квалификации </a:t>
            </a:r>
          </a:p>
          <a:p>
            <a:pPr marL="0" indent="0">
              <a:buNone/>
            </a:pP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Консультирование по запросу</a:t>
            </a:r>
          </a:p>
          <a:p>
            <a:pPr marL="0" indent="0">
              <a:buNone/>
            </a:pPr>
            <a:endParaRPr lang="ru-RU" sz="3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 descr="https://iio.bspu.by/images/gallery/4113/big/FrSpqJOk17KthYnlEZbQ.jpeg"/>
          <p:cNvPicPr>
            <a:picLocks noChangeAspect="1" noChangeArrowheads="1"/>
          </p:cNvPicPr>
          <p:nvPr/>
        </p:nvPicPr>
        <p:blipFill>
          <a:blip r:embed="rId2"/>
          <a:srcRect t="33410" r="153"/>
          <a:stretch>
            <a:fillRect/>
          </a:stretch>
        </p:blipFill>
        <p:spPr bwMode="auto">
          <a:xfrm>
            <a:off x="5214942" y="1249155"/>
            <a:ext cx="3929058" cy="3176167"/>
          </a:xfrm>
          <a:prstGeom prst="rect">
            <a:avLst/>
          </a:prstGeom>
          <a:noFill/>
        </p:spPr>
      </p:pic>
      <p:pic>
        <p:nvPicPr>
          <p:cNvPr id="34820" name="Picture 4" descr="https://iio.bspu.by/images/gallery/4823/big/aAJDxldEMP8F5fYieNc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714752"/>
            <a:ext cx="3929058" cy="29066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Образовательные, научные </a:t>
            </a:r>
            <a:r>
              <a:rPr lang="ru-RU" sz="3600" b="1" smtClean="0">
                <a:latin typeface="Arial" pitchFamily="34" charset="0"/>
                <a:cs typeface="Arial" pitchFamily="34" charset="0"/>
              </a:rPr>
              <a:t>и просветительские мероприятия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4857784" cy="607223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3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Тематические выступления в рамках </a:t>
            </a: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научно-практических и методических </a:t>
            </a: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семинаров</a:t>
            </a:r>
          </a:p>
          <a:p>
            <a:pPr marL="0" indent="0">
              <a:buNone/>
            </a:pP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Подготовка материалов для инструктивно-методических писем Министерства образования </a:t>
            </a:r>
            <a:r>
              <a:rPr lang="ru-RU" sz="450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Республики Беларусь </a:t>
            </a:r>
            <a:endParaRPr lang="ru-RU" sz="4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4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latin typeface="Arial" pitchFamily="34" charset="0"/>
                <a:cs typeface="Arial" pitchFamily="34" charset="0"/>
              </a:rPr>
              <a:t>Выступление с докладами на конференциях</a:t>
            </a:r>
          </a:p>
          <a:p>
            <a:pPr marL="0" indent="0">
              <a:buNone/>
            </a:pPr>
            <a:endParaRPr lang="ru-RU" sz="3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Публикация статей</a:t>
            </a:r>
          </a:p>
          <a:p>
            <a:pPr marL="0" indent="0">
              <a:buNone/>
            </a:pPr>
            <a:endParaRPr lang="ru-RU" sz="45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Проведение научных исследований в рамках курсовых, дипломных и магистерских работ</a:t>
            </a:r>
          </a:p>
          <a:p>
            <a:pPr marL="0" indent="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428736"/>
            <a:ext cx="3487731" cy="2615798"/>
          </a:xfrm>
          <a:prstGeom prst="rect">
            <a:avLst/>
          </a:prstGeom>
          <a:noFill/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4143380"/>
            <a:ext cx="3500462" cy="2411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Не пишите для нас без нас!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AutoShape 6" descr="https://vasilievka.by/wp-content/uploads/2025/11/4-768x25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286124"/>
            <a:ext cx="7315200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Ясный язык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85791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4400" dirty="0" smtClean="0">
                <a:latin typeface="Arial" pitchFamily="34" charset="0"/>
                <a:cs typeface="Arial" pitchFamily="34" charset="0"/>
              </a:rPr>
              <a:t> язык, доступный людям, испытывающим трудности в чтении и (или) понимании текста, предполагающий, как правило, использование упрощенной структуры высказываний, наиболее часто встречающихся общеупотребительных слов без специальной лексики, иностранных заимствований и слов в переносном значении, а также специальных приемов (расположение текста на странице, размер и иные особенности шрифта и др.)».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В </a:t>
            </a:r>
            <a:r>
              <a:rPr lang="ru-RU" dirty="0"/>
              <a:t>соответствии с Методическими рекомендациями по определению</a:t>
            </a:r>
            <a:br>
              <a:rPr lang="ru-RU" dirty="0"/>
            </a:br>
            <a:r>
              <a:rPr lang="ru-RU" dirty="0"/>
              <a:t>доступности объектов и адаптации услуг, предоставляемых населению</a:t>
            </a:r>
            <a:r>
              <a:rPr lang="ru-RU" dirty="0" smtClean="0"/>
              <a:t>,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 учетом </a:t>
            </a:r>
            <a:r>
              <a:rPr lang="ru-RU" dirty="0"/>
              <a:t>особых потребностей инвалидов, </a:t>
            </a:r>
            <a:r>
              <a:rPr lang="ru-RU" dirty="0" smtClean="0"/>
              <a:t>утвержденными </a:t>
            </a:r>
            <a:r>
              <a:rPr lang="ru-RU" dirty="0"/>
              <a:t>Протоколом</a:t>
            </a:r>
            <a:br>
              <a:rPr lang="ru-RU" dirty="0"/>
            </a:br>
            <a:r>
              <a:rPr lang="ru-RU" dirty="0"/>
              <a:t>заседания коллегии Министерства труда и социальной защиты Республики</a:t>
            </a:r>
            <a:br>
              <a:rPr lang="ru-RU" dirty="0"/>
            </a:br>
            <a:r>
              <a:rPr lang="ru-RU" dirty="0"/>
              <a:t>Беларусь от 21.02.2018 № </a:t>
            </a:r>
            <a:r>
              <a:rPr lang="ru-RU" dirty="0" smtClean="0"/>
              <a:t>2-3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Целевые группы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юди с инвалидностью, </a:t>
            </a:r>
          </a:p>
          <a:p>
            <a:pPr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 том числе учащиеся с ОПФР, </a:t>
            </a:r>
          </a:p>
          <a:p>
            <a:pPr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имеющие нарушения чтения и письма</a:t>
            </a:r>
          </a:p>
          <a:p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Пожилые люди</a:t>
            </a:r>
          </a:p>
          <a:p>
            <a:endParaRPr lang="ru-RU" sz="28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Иностранные граждане</a:t>
            </a:r>
          </a:p>
          <a:p>
            <a:pPr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Люди с низким уровнем образования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Области применения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ясного языка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686800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Печатные тексты</a:t>
            </a:r>
          </a:p>
          <a:p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Системы ориентации</a:t>
            </a:r>
          </a:p>
          <a:p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Веб-страницы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Интернет-приложения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и мобильные приложения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Аудиоматериалы</a:t>
            </a:r>
          </a:p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идеоматериалы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Исторический аспект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1960 г. – идея создания ясного языка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easy-to-read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. 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1960 г. –  ООН приняла «Конвенцию о борьбе с дискриминацией в области образования».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1960-е годы – разработка национальных стратегий «нормализации»  в скандинавских странах(ставшей прообразом современной инклюзии). 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Результат – первые рекомендации для создания адаптированных книг, газет и учебных пособий, а также коротких новостных радиопередач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Исторический аспект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1990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г. – Международная федерация библиотечных ассоциаций и учреждений (IFLA) выпустила первое международное руководство по ясному языку «Рекомендации по материалам на ясном языке».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1990-е годы – европейские стандарты по созданию информации, доступной для чтения и понимания и рекомендации Инициативы по доступности интернета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2017 г. – начало внедрения ясного языка в Республике Беларусь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Проект «Доступ к информации </a:t>
            </a:r>
            <a:br>
              <a:rPr lang="ru-RU" sz="3200" b="1" dirty="0" smtClean="0"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для людей с инвалидностью или «Ясный язык»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214530"/>
            <a:ext cx="8715404" cy="4643470"/>
          </a:xfrm>
        </p:spPr>
        <p:txBody>
          <a:bodyPr>
            <a:normAutofit fontScale="32500" lnSpcReduction="20000"/>
          </a:bodyPr>
          <a:lstStyle/>
          <a:p>
            <a:r>
              <a:rPr lang="ru-RU" sz="6200" dirty="0">
                <a:latin typeface="Arial" charset="0"/>
                <a:cs typeface="Arial" charset="0"/>
              </a:rPr>
              <a:t>ОО «Белорусская ассоциация помощи детям-инвалидам и</a:t>
            </a:r>
            <a:br>
              <a:rPr lang="ru-RU" sz="6200" dirty="0">
                <a:latin typeface="Arial" charset="0"/>
                <a:cs typeface="Arial" charset="0"/>
              </a:rPr>
            </a:br>
            <a:r>
              <a:rPr lang="ru-RU" sz="6200" dirty="0">
                <a:latin typeface="Arial" charset="0"/>
                <a:cs typeface="Arial" charset="0"/>
              </a:rPr>
              <a:t>молодым инвалидам» </a:t>
            </a:r>
          </a:p>
          <a:p>
            <a:pPr>
              <a:buNone/>
            </a:pP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6200" dirty="0">
                <a:solidFill>
                  <a:srgbClr val="0070C0"/>
                </a:solidFill>
                <a:latin typeface="Arial" charset="0"/>
                <a:cs typeface="Arial" charset="0"/>
              </a:rPr>
              <a:t>Негосударственная инициатива</a:t>
            </a:r>
            <a:br>
              <a:rPr lang="ru-RU" sz="6200" dirty="0">
                <a:solidFill>
                  <a:srgbClr val="0070C0"/>
                </a:solidFill>
                <a:latin typeface="Arial" charset="0"/>
                <a:cs typeface="Arial" charset="0"/>
              </a:rPr>
            </a:br>
            <a:r>
              <a:rPr lang="ru-RU" sz="6200" dirty="0">
                <a:solidFill>
                  <a:srgbClr val="0070C0"/>
                </a:solidFill>
                <a:latin typeface="Arial" charset="0"/>
                <a:cs typeface="Arial" charset="0"/>
              </a:rPr>
              <a:t>«Группа по оказанию помощи пострадавшим от радиации белорусским детям при Евангельской общине </a:t>
            </a:r>
            <a:r>
              <a:rPr lang="ru-RU" sz="6200" dirty="0" err="1">
                <a:solidFill>
                  <a:srgbClr val="0070C0"/>
                </a:solidFill>
                <a:latin typeface="Arial" charset="0"/>
                <a:cs typeface="Arial" charset="0"/>
              </a:rPr>
              <a:t>Берлин-Кепеник</a:t>
            </a:r>
            <a:r>
              <a:rPr lang="ru-RU" sz="6200" dirty="0">
                <a:solidFill>
                  <a:srgbClr val="0070C0"/>
                </a:solidFill>
                <a:latin typeface="Arial" charset="0"/>
                <a:cs typeface="Arial" charset="0"/>
              </a:rPr>
              <a:t>» </a:t>
            </a:r>
          </a:p>
          <a:p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6200" dirty="0">
                <a:latin typeface="Arial" charset="0"/>
                <a:cs typeface="Arial" charset="0"/>
              </a:rPr>
              <a:t>Общество поддержки</a:t>
            </a:r>
            <a:br>
              <a:rPr lang="ru-RU" sz="6200" dirty="0">
                <a:latin typeface="Arial" charset="0"/>
                <a:cs typeface="Arial" charset="0"/>
              </a:rPr>
            </a:br>
            <a:r>
              <a:rPr lang="ru-RU" sz="6200" dirty="0">
                <a:latin typeface="Arial" charset="0"/>
                <a:cs typeface="Arial" charset="0"/>
              </a:rPr>
              <a:t>людей с умственными ограничениями в Чешской Республике</a:t>
            </a:r>
            <a:r>
              <a:rPr lang="ru-RU" sz="5500" dirty="0">
                <a:latin typeface="Arial" pitchFamily="34" charset="0"/>
                <a:cs typeface="Arial" pitchFamily="34" charset="0"/>
              </a:rPr>
              <a:t/>
            </a:r>
            <a:br>
              <a:rPr lang="ru-RU" sz="5500" dirty="0">
                <a:latin typeface="Arial" pitchFamily="34" charset="0"/>
                <a:cs typeface="Arial" pitchFamily="34" charset="0"/>
              </a:rPr>
            </a:b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6200" dirty="0">
                <a:solidFill>
                  <a:srgbClr val="0070C0"/>
                </a:solidFill>
                <a:latin typeface="Arial" charset="0"/>
                <a:cs typeface="Arial" charset="0"/>
              </a:rPr>
              <a:t>Институт инклюзивного образования БГПУ</a:t>
            </a:r>
          </a:p>
          <a:p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b="1" dirty="0" smtClean="0">
                <a:latin typeface="Arial" charset="0"/>
                <a:cs typeface="Arial" charset="0"/>
              </a:rPr>
              <a:t>Результаты проекта </a:t>
            </a:r>
            <a:br>
              <a:rPr lang="ru-RU" b="1" dirty="0" smtClean="0">
                <a:latin typeface="Arial" charset="0"/>
                <a:cs typeface="Arial" charset="0"/>
              </a:rPr>
            </a:br>
            <a:r>
              <a:rPr lang="ru-RU" sz="3100" b="1" dirty="0" smtClean="0">
                <a:latin typeface="Arial" charset="0"/>
                <a:cs typeface="Arial" charset="0"/>
              </a:rPr>
              <a:t>(для сферы образования)</a:t>
            </a: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401050" cy="4525962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endParaRPr lang="ru-RU" sz="11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r>
              <a:rPr lang="ru-RU" sz="2000" dirty="0" smtClean="0">
                <a:latin typeface="Arial" charset="0"/>
                <a:cs typeface="Arial" charset="0"/>
              </a:rPr>
              <a:t>стажировка на базе организации «Общество поддержки людей с умственными ограничениями в Чешской Республике»</a:t>
            </a:r>
          </a:p>
          <a:p>
            <a:endParaRPr lang="ru-RU" sz="2000" dirty="0" smtClean="0">
              <a:latin typeface="Arial" charset="0"/>
              <a:cs typeface="Arial" charset="0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участие в семинарах и курсах повышения квалификации по созданию информации на ясном языке, по подготовке группы оценщиков текстов, адаптированных по правилам ясного языка, из числа специалистов и людей с интеллектуальной недостаточностью</a:t>
            </a:r>
          </a:p>
          <a:p>
            <a:endParaRPr lang="ru-RU" sz="2000" dirty="0" smtClean="0">
              <a:latin typeface="Arial" charset="0"/>
              <a:cs typeface="Arial" charset="0"/>
            </a:endParaRPr>
          </a:p>
          <a:p>
            <a:r>
              <a:rPr lang="ru-RU" sz="2000" dirty="0" smtClean="0">
                <a:latin typeface="Arial" charset="0"/>
                <a:cs typeface="Arial" charset="0"/>
              </a:rPr>
              <a:t>создание материалов на ясном языке</a:t>
            </a:r>
          </a:p>
          <a:p>
            <a:pPr eaLnBrk="1" hangingPunct="1">
              <a:buFont typeface="Arial" charset="0"/>
              <a:buNone/>
            </a:pPr>
            <a:endParaRPr lang="ru-RU" sz="2800" dirty="0" smtClean="0"/>
          </a:p>
          <a:p>
            <a:pPr eaLnBrk="1" hangingPunct="1">
              <a:buFont typeface="Arial" charset="0"/>
              <a:buNone/>
            </a:pPr>
            <a:endParaRPr lang="ru-RU" sz="2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charset="0"/>
                <a:cs typeface="Arial" charset="0"/>
              </a:rPr>
              <a:t>Результаты проекта </a:t>
            </a:r>
            <a:br>
              <a:rPr lang="ru-RU" b="1" dirty="0" smtClean="0">
                <a:latin typeface="Arial" charset="0"/>
                <a:cs typeface="Arial" charset="0"/>
              </a:rPr>
            </a:br>
            <a:r>
              <a:rPr lang="ru-RU" sz="3100" b="1" dirty="0" smtClean="0">
                <a:latin typeface="Arial" charset="0"/>
                <a:cs typeface="Arial" charset="0"/>
              </a:rPr>
              <a:t>(для сферы образования)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757874" cy="4525963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500" dirty="0">
                <a:latin typeface="Arial" charset="0"/>
                <a:cs typeface="Arial" charset="0"/>
              </a:rPr>
              <a:t>выпуск методических рекомендаций «Ясный язык»: как сделать информацию доступной для чтения и понимания  / В. В</a:t>
            </a:r>
            <a:r>
              <a:rPr lang="ru-RU" sz="2500" dirty="0" smtClean="0">
                <a:latin typeface="Arial" charset="0"/>
                <a:cs typeface="Arial" charset="0"/>
              </a:rPr>
              <a:t>. </a:t>
            </a:r>
            <a:r>
              <a:rPr lang="ru-RU" sz="2500" dirty="0" err="1" smtClean="0">
                <a:latin typeface="Arial" charset="0"/>
                <a:cs typeface="Arial" charset="0"/>
              </a:rPr>
              <a:t>Хитрюк</a:t>
            </a:r>
            <a:r>
              <a:rPr lang="ru-RU" sz="2500" dirty="0">
                <a:latin typeface="Arial" charset="0"/>
                <a:cs typeface="Arial" charset="0"/>
              </a:rPr>
              <a:t>,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ru-RU" sz="2500" dirty="0">
                <a:latin typeface="Arial" charset="0"/>
                <a:cs typeface="Arial" charset="0"/>
              </a:rPr>
              <a:t>Е. Н. </a:t>
            </a:r>
            <a:r>
              <a:rPr lang="ru-RU" sz="2500" dirty="0" err="1">
                <a:latin typeface="Arial" charset="0"/>
                <a:cs typeface="Arial" charset="0"/>
              </a:rPr>
              <a:t>Сороко</a:t>
            </a:r>
            <a:r>
              <a:rPr lang="ru-RU" sz="2500" dirty="0">
                <a:latin typeface="Arial" charset="0"/>
                <a:cs typeface="Arial" charset="0"/>
              </a:rPr>
              <a:t> [и др.] / Под ред. Е. Г. Титовой. – Минск, 2018. – 42 с.</a:t>
            </a:r>
          </a:p>
          <a:p>
            <a:pPr marL="0" indent="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включение в 2018 г. в учебный план подготовки студентов, обучающихся по специальностям </a:t>
            </a:r>
            <a:b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1-03 03 06 Сурдопедагогика,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1-03 03 07 Тифлопедагогика, </a:t>
            </a:r>
            <a:b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1-03 03 08 Олигофренопедагогика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учебной дисциплины (по выбору студента)</a:t>
            </a:r>
            <a:b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25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«Создание и адаптация текстовой информации на «ясном языке»</a:t>
            </a:r>
          </a:p>
          <a:p>
            <a:pPr marL="0" indent="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defRPr/>
            </a:pPr>
            <a:r>
              <a:rPr lang="ru-RU" sz="2500" dirty="0">
                <a:latin typeface="Arial" charset="0"/>
                <a:cs typeface="Arial" charset="0"/>
              </a:rPr>
              <a:t>разработка  первого ЭУМК  к учебной дисциплине по выбору студента «Создание и адаптация текстовой информации на «ясном языке» </a:t>
            </a:r>
            <a:r>
              <a:rPr lang="ru-RU" sz="2500" dirty="0" smtClean="0">
                <a:latin typeface="Arial" charset="0"/>
                <a:cs typeface="Arial" charset="0"/>
              </a:rPr>
              <a:t/>
            </a:r>
            <a:br>
              <a:rPr lang="ru-RU" sz="2500" dirty="0" smtClean="0">
                <a:latin typeface="Arial" charset="0"/>
                <a:cs typeface="Arial" charset="0"/>
              </a:rPr>
            </a:br>
            <a:r>
              <a:rPr lang="ru-RU" sz="2500" dirty="0" smtClean="0">
                <a:latin typeface="Arial" charset="0"/>
                <a:cs typeface="Arial" charset="0"/>
              </a:rPr>
              <a:t>(</a:t>
            </a:r>
            <a:r>
              <a:rPr lang="ru-RU" sz="2500" dirty="0">
                <a:latin typeface="Arial" charset="0"/>
                <a:cs typeface="Arial" charset="0"/>
              </a:rPr>
              <a:t>№ </a:t>
            </a:r>
            <a:r>
              <a:rPr lang="ru-RU" sz="2500" dirty="0" err="1">
                <a:latin typeface="Arial" charset="0"/>
                <a:cs typeface="Arial" charset="0"/>
              </a:rPr>
              <a:t>гос</a:t>
            </a:r>
            <a:r>
              <a:rPr lang="ru-RU" sz="2500" dirty="0">
                <a:latin typeface="Arial" charset="0"/>
                <a:cs typeface="Arial" charset="0"/>
              </a:rPr>
              <a:t>. регистрации</a:t>
            </a:r>
            <a:r>
              <a:rPr lang="en-US" sz="2500" dirty="0">
                <a:latin typeface="Arial" charset="0"/>
                <a:cs typeface="Arial" charset="0"/>
              </a:rPr>
              <a:t> 1141919646 o</a:t>
            </a:r>
            <a:r>
              <a:rPr lang="ru-RU" sz="2500" dirty="0">
                <a:latin typeface="Arial" charset="0"/>
                <a:cs typeface="Arial" charset="0"/>
              </a:rPr>
              <a:t>т</a:t>
            </a:r>
            <a:r>
              <a:rPr lang="en-US" sz="2500" dirty="0">
                <a:latin typeface="Arial" charset="0"/>
                <a:cs typeface="Arial" charset="0"/>
              </a:rPr>
              <a:t> 30.09.2019 </a:t>
            </a:r>
            <a:r>
              <a:rPr lang="ru-RU" sz="2500" dirty="0">
                <a:latin typeface="Arial" charset="0"/>
                <a:cs typeface="Arial" charset="0"/>
              </a:rPr>
              <a:t>г</a:t>
            </a:r>
            <a:r>
              <a:rPr lang="en-US" sz="2500" dirty="0">
                <a:latin typeface="Arial" charset="0"/>
                <a:cs typeface="Arial" charset="0"/>
              </a:rPr>
              <a:t>.</a:t>
            </a:r>
            <a:r>
              <a:rPr lang="ru-RU" sz="2500" dirty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Font typeface="Arial" charset="0"/>
              <a:buNone/>
              <a:defRPr/>
            </a:pPr>
            <a:endParaRPr lang="ru-RU" sz="2800" dirty="0" smtClean="0"/>
          </a:p>
          <a:p>
            <a:pPr eaLnBrk="1" hangingPunct="1">
              <a:buFont typeface="Arial" charset="0"/>
              <a:buNone/>
              <a:defRPr/>
            </a:pPr>
            <a:endParaRPr lang="ru-RU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36237" t="23437" r="34663" b="9179"/>
          <a:stretch>
            <a:fillRect/>
          </a:stretch>
        </p:blipFill>
        <p:spPr bwMode="auto">
          <a:xfrm>
            <a:off x="6286512" y="1928802"/>
            <a:ext cx="2643174" cy="3714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608</Words>
  <Application>Microsoft Office PowerPoint</Application>
  <PresentationFormat>Экран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Нормативные правовые и  организационно-методические документы, регламентирующие использование ясного языка в Республике Беларусь</vt:lpstr>
      <vt:lpstr>Ясный язык </vt:lpstr>
      <vt:lpstr>Целевые группы</vt:lpstr>
      <vt:lpstr>Области применения  ясного языка</vt:lpstr>
      <vt:lpstr>Исторический аспект</vt:lpstr>
      <vt:lpstr>Исторический аспект</vt:lpstr>
      <vt:lpstr>Проект «Доступ к информации  для людей с инвалидностью или «Ясный язык» </vt:lpstr>
      <vt:lpstr>Результаты проекта  (для сферы образования)</vt:lpstr>
      <vt:lpstr>Результаты проекта  (для сферы образования)</vt:lpstr>
      <vt:lpstr>Законодательство  Республики Беларусь</vt:lpstr>
      <vt:lpstr>Нормативно-технические документы</vt:lpstr>
      <vt:lpstr>Нормативно-технические документы</vt:lpstr>
      <vt:lpstr>Нормативно-технические документы</vt:lpstr>
      <vt:lpstr>Изучение методики (технологии) ясного языка</vt:lpstr>
      <vt:lpstr>Образовательные, научные и просветительские мероприятия</vt:lpstr>
      <vt:lpstr>Образовательные, научные и просветительские мероприятия</vt:lpstr>
      <vt:lpstr>Слайд 17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Нормативные правовые и  организационно-методические документы, регламентирующие использование ясного языка в Республике Беларусь</dc:title>
  <dc:creator>PC-1</dc:creator>
  <cp:lastModifiedBy>PC-1</cp:lastModifiedBy>
  <cp:revision>20</cp:revision>
  <dcterms:created xsi:type="dcterms:W3CDTF">2026-05-11T13:26:15Z</dcterms:created>
  <dcterms:modified xsi:type="dcterms:W3CDTF">2026-05-20T09:36:39Z</dcterms:modified>
</cp:coreProperties>
</file>