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80" r:id="rId3"/>
    <p:sldId id="278" r:id="rId4"/>
    <p:sldId id="274" r:id="rId5"/>
    <p:sldId id="258" r:id="rId6"/>
    <p:sldId id="279" r:id="rId7"/>
    <p:sldId id="275" r:id="rId8"/>
    <p:sldId id="281" r:id="rId9"/>
    <p:sldId id="282" r:id="rId10"/>
    <p:sldId id="276" r:id="rId11"/>
    <p:sldId id="297" r:id="rId12"/>
    <p:sldId id="296" r:id="rId13"/>
    <p:sldId id="298" r:id="rId14"/>
    <p:sldId id="299" r:id="rId15"/>
    <p:sldId id="283" r:id="rId16"/>
    <p:sldId id="292" r:id="rId17"/>
    <p:sldId id="295" r:id="rId18"/>
    <p:sldId id="267" r:id="rId19"/>
    <p:sldId id="285" r:id="rId20"/>
    <p:sldId id="286" r:id="rId21"/>
    <p:sldId id="293" r:id="rId22"/>
    <p:sldId id="287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3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1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7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9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1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288" y="156260"/>
            <a:ext cx="10964175" cy="24699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Работа с нежелательным поведением обучающегося с РАС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2" y="2699903"/>
            <a:ext cx="5462713" cy="3951363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6234" y="4675584"/>
            <a:ext cx="5221080" cy="1249585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Денисеня Наталья Валерьевна,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учитель-дефектолог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ГУО «Средняя школа №224 </a:t>
            </a:r>
            <a:r>
              <a:rPr lang="ru-RU" sz="2000" dirty="0" err="1">
                <a:solidFill>
                  <a:schemeClr val="tx1"/>
                </a:solidFill>
              </a:rPr>
              <a:t>г.Минска</a:t>
            </a:r>
            <a:r>
              <a:rPr lang="ru-RU" sz="2000" dirty="0"/>
              <a:t>»,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супервизор </a:t>
            </a:r>
            <a:r>
              <a:rPr lang="en-US" sz="2000" dirty="0"/>
              <a:t>SBA-S</a:t>
            </a:r>
            <a:r>
              <a:rPr lang="ru-RU" sz="2000" dirty="0"/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483854"/>
              </p:ext>
            </p:extLst>
          </p:nvPr>
        </p:nvGraphicFramePr>
        <p:xfrm>
          <a:off x="0" y="0"/>
          <a:ext cx="7062952" cy="6725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Место/ окружение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Предшествующие события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Поведение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Последствия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Функция поведения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ребенка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Специалист предлагает Егору перейти за стол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Специалист отпускает Егора (частота НП увеличивается)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Избегание требований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Школа, класс, воспитатель, учитель-дефектолог,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3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Егор занимается рисует, у него перестает писать маркер.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Специалист подходит к Егору и дает маркер (частота НП увеличивается)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Доступ к желаемому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 сидят за партами, учитель ведет урок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Специалист делает замечание Егору (частота НП не меняется)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Сенсорная стимуляция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Специалист находится рядом с Егором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Специалист говорит: «Что случилось?» (частота НП увеличивается)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Привлечение внимания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40413" y="2979711"/>
            <a:ext cx="3510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0C226"/>
                </a:solidFill>
                <a:ea typeface="+mj-ea"/>
                <a:cs typeface="+mj-cs"/>
              </a:rPr>
              <a:t>Таблица АВС</a:t>
            </a:r>
            <a:r>
              <a:rPr lang="ru-RU" sz="3600" dirty="0">
                <a:solidFill>
                  <a:srgbClr val="90C226"/>
                </a:solidFill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2427" y="523475"/>
            <a:ext cx="1008994" cy="1522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22427" y="2045995"/>
            <a:ext cx="1008994" cy="1580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30652" y="3658307"/>
            <a:ext cx="1008994" cy="1478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22427" y="5213177"/>
            <a:ext cx="1008994" cy="1555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7941424" y="2902823"/>
            <a:ext cx="2326305" cy="2196942"/>
            <a:chOff x="906092" y="218641"/>
            <a:chExt cx="2028392" cy="167299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950818" y="446407"/>
              <a:ext cx="1951392" cy="13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Подкрепление социально приемлемых просьб предоставлением желаемого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Применение процедуры гашения с подкреплением альтернативного поведения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632726" y="4449009"/>
            <a:ext cx="2028392" cy="2341405"/>
            <a:chOff x="906092" y="218641"/>
            <a:chExt cx="2028392" cy="1672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944592" y="412319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Обучение социально приемлемому способу выражения просьбы о желаемом объекте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Навык ждать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Навык толерантности к отказу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Применение жетонной системы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57331" y="3237880"/>
            <a:ext cx="2049392" cy="1672999"/>
            <a:chOff x="906092" y="218641"/>
            <a:chExt cx="2049392" cy="167299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1004092" y="447352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Развитие навыков коммуникации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400" kern="1200" dirty="0"/>
                <a:t> </a:t>
              </a:r>
              <a:r>
                <a:rPr lang="ru-RU" sz="1400" dirty="0"/>
                <a:t>Предоставление ребенку возможности получить желаемое в приемлемых для этого условиях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34975" y="895265"/>
            <a:ext cx="2028392" cy="1833328"/>
            <a:chOff x="906092" y="218641"/>
            <a:chExt cx="2028392" cy="167299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52384" y="412899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Устранение из поля зрения желаемого объекта в тех случаях, когда его получение невозможно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Поведенческий договор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Социальные истории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107028" y="2701444"/>
            <a:ext cx="2073699" cy="924351"/>
            <a:chOff x="4581669" y="484993"/>
            <a:chExt cx="1803015" cy="92435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81669" y="484993"/>
              <a:ext cx="1803015" cy="924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602669" y="533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Поведение с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>
                  <a:solidFill>
                    <a:srgbClr val="FF0000"/>
                  </a:solidFill>
                </a:rPr>
                <a:t>функцией получения желаемого</a:t>
              </a:r>
              <a:endParaRPr lang="ru-RU" sz="17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47664" y="407048"/>
            <a:ext cx="1803015" cy="716999"/>
            <a:chOff x="144733" y="2697285"/>
            <a:chExt cx="1803015" cy="71699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4733" y="2697285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65733" y="2718285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Предшествующие факторы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63349" y="2370092"/>
            <a:ext cx="1803015" cy="716999"/>
            <a:chOff x="7361218" y="2185142"/>
            <a:chExt cx="1803015" cy="71699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последствиями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5331" y="2728592"/>
            <a:ext cx="1803015" cy="716999"/>
            <a:chOff x="7361218" y="2185142"/>
            <a:chExt cx="1803015" cy="71699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мотивацией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752125" y="3896033"/>
            <a:ext cx="1803015" cy="716999"/>
            <a:chOff x="7361218" y="2185142"/>
            <a:chExt cx="1803015" cy="716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Обучение новому поведению</a:t>
              </a:r>
            </a:p>
          </p:txBody>
        </p:sp>
      </p:grpSp>
      <p:sp>
        <p:nvSpPr>
          <p:cNvPr id="48" name="Стрелка вправо 47"/>
          <p:cNvSpPr/>
          <p:nvPr/>
        </p:nvSpPr>
        <p:spPr>
          <a:xfrm rot="3295444">
            <a:off x="3874077" y="1608903"/>
            <a:ext cx="2198587" cy="17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2281387" y="2977003"/>
            <a:ext cx="2698264" cy="170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8296246">
            <a:off x="4436803" y="3706357"/>
            <a:ext cx="780710" cy="1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9876787">
            <a:off x="7337115" y="2704419"/>
            <a:ext cx="758675" cy="202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8129660" y="2625569"/>
            <a:ext cx="2326305" cy="3257929"/>
            <a:chOff x="906092" y="218641"/>
            <a:chExt cx="2028392" cy="167299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950818" y="446407"/>
              <a:ext cx="1951392" cy="13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Предоставление перерывов, помощи, упрощение заданий на социально-приемлемую просьбу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Применение процедуры гашения с подкреплением альтернативного поведения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Подкрепление выполнения задания с помощью внешних мотиваторов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61262" y="4736571"/>
            <a:ext cx="2028392" cy="1672999"/>
            <a:chOff x="906092" y="218641"/>
            <a:chExt cx="2028392" cy="1672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944591" y="587699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Обучение просьбе о перерыве, помощи, упрощении задания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Применение жетонной системы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57331" y="3237880"/>
            <a:ext cx="2049392" cy="1672999"/>
            <a:chOff x="906092" y="218641"/>
            <a:chExt cx="2049392" cy="167299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1004092" y="447352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Сочетание заданий с приятными стимулами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Формирование необходимых дополнительных навыков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Десенсибилизация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34976" y="1148908"/>
            <a:ext cx="2028392" cy="1672999"/>
            <a:chOff x="906092" y="218641"/>
            <a:chExt cx="2028392" cy="167299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44592" y="646565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Адаптация, модификация заданий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Поведенческий договор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Социальные истории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33176" y="2728593"/>
            <a:ext cx="2038970" cy="716999"/>
            <a:chOff x="4581669" y="512142"/>
            <a:chExt cx="1803015" cy="71699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81669" y="512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602669" y="533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Поведение  с </a:t>
              </a:r>
              <a:r>
                <a:rPr lang="ru-RU" sz="1700" dirty="0">
                  <a:solidFill>
                    <a:srgbClr val="FF0000"/>
                  </a:solidFill>
                </a:rPr>
                <a:t>функцией избегания</a:t>
              </a:r>
              <a:endParaRPr lang="ru-RU" sz="17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47665" y="747423"/>
            <a:ext cx="1803015" cy="716999"/>
            <a:chOff x="144733" y="2697285"/>
            <a:chExt cx="1803015" cy="71699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4733" y="2697285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65733" y="2718285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Предшествующие факторы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63349" y="2370092"/>
            <a:ext cx="1803015" cy="716999"/>
            <a:chOff x="7361218" y="2185142"/>
            <a:chExt cx="1803015" cy="71699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последствиями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5331" y="2728592"/>
            <a:ext cx="1803015" cy="716999"/>
            <a:chOff x="7361218" y="2185142"/>
            <a:chExt cx="1803015" cy="71699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мотивацией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73950" y="4233534"/>
            <a:ext cx="1803015" cy="716999"/>
            <a:chOff x="7361218" y="2185142"/>
            <a:chExt cx="1803015" cy="716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Обучение новому поведению</a:t>
              </a:r>
            </a:p>
          </p:txBody>
        </p:sp>
      </p:grpSp>
      <p:sp>
        <p:nvSpPr>
          <p:cNvPr id="48" name="Стрелка вправо 47"/>
          <p:cNvSpPr/>
          <p:nvPr/>
        </p:nvSpPr>
        <p:spPr>
          <a:xfrm rot="2711798">
            <a:off x="3954757" y="1712856"/>
            <a:ext cx="2198587" cy="17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2281387" y="2977003"/>
            <a:ext cx="2698264" cy="170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8296246">
            <a:off x="4436803" y="3706357"/>
            <a:ext cx="780710" cy="1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9504501">
            <a:off x="7064821" y="2629872"/>
            <a:ext cx="1117207" cy="17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8001703" y="2815358"/>
            <a:ext cx="2326305" cy="2686944"/>
            <a:chOff x="906092" y="218641"/>
            <a:chExt cx="2028392" cy="167299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950818" y="446407"/>
              <a:ext cx="1951392" cy="13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Подкрепление просьб о внимании и социальном взаимодействии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Подкрепление самостоятельной активности без внимания со стороны окружающих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Применение процедуры гашения с подкреплением альтернативного поведения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449955" y="4216479"/>
            <a:ext cx="2212747" cy="2271786"/>
            <a:chOff x="906092" y="218641"/>
            <a:chExt cx="2028392" cy="1672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927092" y="287550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Обучение социально приемлемым просьбам о внимании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Обучение просьбам о совместной деятельности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Проведение коррекционных занятий по направлению «Формирование социального поведения»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40211" y="3087091"/>
            <a:ext cx="2049392" cy="3083407"/>
            <a:chOff x="906092" y="218641"/>
            <a:chExt cx="2049392" cy="167299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1004092" y="447352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Предоставление достаточного количества внимания в социально приемлемом контексте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Проведение коррекционных занятий по направлению «Развитие навыков коммуникации и социального взаимодействия»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34975" y="1005056"/>
            <a:ext cx="2028392" cy="1695230"/>
            <a:chOff x="906092" y="218641"/>
            <a:chExt cx="2028392" cy="167299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52384" y="412899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Видеомоделирование ситуаций социального взаимодействия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Социальные истории о правильном взаимодействии с окружающими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129458" y="2621177"/>
            <a:ext cx="1933838" cy="1000569"/>
            <a:chOff x="4581669" y="512142"/>
            <a:chExt cx="1803015" cy="71699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81669" y="512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602669" y="533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Поведение с </a:t>
              </a:r>
              <a:r>
                <a:rPr lang="ru-RU" sz="1700" dirty="0">
                  <a:solidFill>
                    <a:srgbClr val="FF0000"/>
                  </a:solidFill>
                </a:rPr>
                <a:t>функцией получения внимания</a:t>
              </a:r>
              <a:endParaRPr lang="ru-RU" sz="17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47664" y="407048"/>
            <a:ext cx="1803015" cy="716999"/>
            <a:chOff x="144733" y="2697285"/>
            <a:chExt cx="1803015" cy="71699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4733" y="2697285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65733" y="2718285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Предшествующие факторы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63349" y="2370092"/>
            <a:ext cx="1803015" cy="716999"/>
            <a:chOff x="7361218" y="2185142"/>
            <a:chExt cx="1803015" cy="71699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последствиями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5331" y="2728592"/>
            <a:ext cx="1803015" cy="716999"/>
            <a:chOff x="7361218" y="2185142"/>
            <a:chExt cx="1803015" cy="71699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мотивацией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654822" y="3574919"/>
            <a:ext cx="1803015" cy="716999"/>
            <a:chOff x="7361218" y="2185142"/>
            <a:chExt cx="1803015" cy="716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Обучение новому поведению</a:t>
              </a:r>
            </a:p>
          </p:txBody>
        </p:sp>
      </p:grpSp>
      <p:sp>
        <p:nvSpPr>
          <p:cNvPr id="48" name="Стрелка вправо 47"/>
          <p:cNvSpPr/>
          <p:nvPr/>
        </p:nvSpPr>
        <p:spPr>
          <a:xfrm rot="2711798">
            <a:off x="3954757" y="1712856"/>
            <a:ext cx="2198587" cy="17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2281387" y="2977003"/>
            <a:ext cx="2698264" cy="170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9181214">
            <a:off x="4428253" y="3652734"/>
            <a:ext cx="780710" cy="1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9806802">
            <a:off x="7064821" y="2629872"/>
            <a:ext cx="1117207" cy="17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8001703" y="2815358"/>
            <a:ext cx="2788217" cy="2686944"/>
            <a:chOff x="906092" y="218641"/>
            <a:chExt cx="2028392" cy="167299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950818" y="446407"/>
              <a:ext cx="1951392" cy="1388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Физическое воспрепятствование проявлению нежелательного поведения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Подкрепление отсутствия проявления нежелательного поведения (сохранения спокойной позы или молчания)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Подкрепление иного поведения без проявления нежелательного поведения (выполнения задания или самозанятости)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61749" y="4216479"/>
            <a:ext cx="2736254" cy="2271786"/>
            <a:chOff x="906092" y="218641"/>
            <a:chExt cx="2028392" cy="1672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927092" y="287550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Обучение социально-приемлемым способам получения ощущений, использованию антистрессовых предметов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Обучение просьбам о перерыве при необходимости удовлетворения сенсорных потребностей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Обучение самозанятости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40211" y="3087092"/>
            <a:ext cx="2049392" cy="1129388"/>
            <a:chOff x="906092" y="218641"/>
            <a:chExt cx="2049392" cy="167299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1004092" y="447352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Организация сенсорной зоны, сенсорной комнаты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66680" y="1178339"/>
            <a:ext cx="2266638" cy="1695230"/>
            <a:chOff x="906092" y="218641"/>
            <a:chExt cx="2028392" cy="167299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06092" y="218641"/>
              <a:ext cx="2028392" cy="1672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952384" y="412899"/>
              <a:ext cx="1951392" cy="1237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/>
                <a:t>Структурирование деятельности, благодаря визуальному расписанию, визуальным подсказкам и алгоритмизации деятельности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107028" y="2728593"/>
            <a:ext cx="1803015" cy="846326"/>
            <a:chOff x="4581669" y="512142"/>
            <a:chExt cx="1803015" cy="71699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81669" y="512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602669" y="533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Поведение с </a:t>
              </a:r>
              <a:r>
                <a:rPr lang="ru-RU" sz="1700" kern="1200" dirty="0">
                  <a:solidFill>
                    <a:srgbClr val="FF0000"/>
                  </a:solidFill>
                </a:rPr>
                <a:t>функцией самостимуляции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15726" y="547908"/>
            <a:ext cx="1803015" cy="716999"/>
            <a:chOff x="144733" y="2697285"/>
            <a:chExt cx="1803015" cy="71699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4733" y="2697285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65733" y="2718285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Предшествующие факторы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63349" y="2370092"/>
            <a:ext cx="1803015" cy="716999"/>
            <a:chOff x="7361218" y="2185142"/>
            <a:chExt cx="1803015" cy="71699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последствиями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82794" y="2477681"/>
            <a:ext cx="1803015" cy="716999"/>
            <a:chOff x="7361218" y="2185142"/>
            <a:chExt cx="1803015" cy="71699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Управление мотивацией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654822" y="3574919"/>
            <a:ext cx="1803015" cy="716999"/>
            <a:chOff x="7361218" y="2185142"/>
            <a:chExt cx="1803015" cy="716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361218" y="2185142"/>
              <a:ext cx="1803015" cy="716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7382218" y="2206142"/>
              <a:ext cx="1761015" cy="67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Обучение новому поведению</a:t>
              </a:r>
            </a:p>
          </p:txBody>
        </p:sp>
      </p:grpSp>
      <p:sp>
        <p:nvSpPr>
          <p:cNvPr id="48" name="Стрелка вправо 47"/>
          <p:cNvSpPr/>
          <p:nvPr/>
        </p:nvSpPr>
        <p:spPr>
          <a:xfrm rot="2711798">
            <a:off x="3954757" y="1712856"/>
            <a:ext cx="2198587" cy="17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2281387" y="2977003"/>
            <a:ext cx="2698264" cy="170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9181214">
            <a:off x="4428253" y="3652734"/>
            <a:ext cx="780710" cy="1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9667610">
            <a:off x="7064821" y="2629872"/>
            <a:ext cx="1117207" cy="17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61" y="219462"/>
            <a:ext cx="10515600" cy="6392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3 этап. Формулировка цели коррекционной работы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998651"/>
              </p:ext>
            </p:extLst>
          </p:nvPr>
        </p:nvGraphicFramePr>
        <p:xfrm>
          <a:off x="206734" y="1144988"/>
          <a:ext cx="7062952" cy="5489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Место/ окружение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Предшествующие события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Поведение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Последствия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Функция поведения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ребенка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предлагает Егору перейти за стол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 отпускает Егора (частота НП увеличивается)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Избегание требований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занимается рисует, у него перестает писать маркер.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подходит к Егору и дает маркер (частота НП увеличивается)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Доступ к желаемому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сидят за партами, учитель ведет урок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убирает руку и делает замечание Егору (частота НП не меняется)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Сенсорная стимуляция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 находится рядом с Егором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говорит: «Что случилось?» (частота НП увеличивается)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Привлечение внимания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7553740" y="1658646"/>
            <a:ext cx="3648986" cy="519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Егор будет просить взрослого о продолжении деятельности, перерыве при помощи 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PECS</a:t>
            </a:r>
            <a:r>
              <a:rPr lang="ru-RU" sz="2000" dirty="0"/>
              <a:t> (жеста или вербально)</a:t>
            </a:r>
          </a:p>
          <a:p>
            <a:pPr marL="0" indent="0">
              <a:buNone/>
            </a:pPr>
            <a:r>
              <a:rPr lang="ru-RU" sz="2000" dirty="0"/>
              <a:t>Егор будет просить взрослого мотивационный предмет (маркер) при помощи 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PECS</a:t>
            </a:r>
            <a:r>
              <a:rPr lang="ru-RU" sz="2000" dirty="0"/>
              <a:t> (жеста или вербально)</a:t>
            </a:r>
          </a:p>
          <a:p>
            <a:pPr marL="0" indent="0">
              <a:buNone/>
            </a:pPr>
            <a:r>
              <a:rPr lang="ru-RU" sz="2000" dirty="0"/>
              <a:t>Егор будет просить сенсорную коробку у взрослого при помощи 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PECS</a:t>
            </a:r>
            <a:r>
              <a:rPr lang="ru-RU" sz="2000" dirty="0"/>
              <a:t> (жеста или вербально)</a:t>
            </a:r>
          </a:p>
          <a:p>
            <a:pPr marL="0" indent="0">
              <a:buNone/>
            </a:pPr>
            <a:r>
              <a:rPr lang="ru-RU" sz="2000" dirty="0"/>
              <a:t>Егор будет привлекать внимание взрослого, хлопая своей рукой по плечу взрослого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73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55" y="638394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В общем виде цели разрабатываемого плана коррекции нежелательного поведения можно определить следующим образом: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55" y="196395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обучить ребенка поведению, позволяющему достигнуть тех же целей, которых он достигает при нежелательном поведении, социально приемлемым способом;</a:t>
            </a:r>
          </a:p>
          <a:p>
            <a:r>
              <a:rPr lang="ru-RU" dirty="0"/>
              <a:t>подкреплять социально приемлемое поведение;</a:t>
            </a:r>
          </a:p>
          <a:p>
            <a:r>
              <a:rPr lang="ru-RU" dirty="0"/>
              <a:t>устранить подкрепление нежелательного поведения ребенка;</a:t>
            </a:r>
          </a:p>
          <a:p>
            <a:r>
              <a:rPr lang="ru-RU" dirty="0"/>
              <a:t>снизить мотивацию к проявлению нежелательного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23240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40" y="124047"/>
            <a:ext cx="11867985" cy="694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4 этап. Подбор методов и приемов работы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3085"/>
              </p:ext>
            </p:extLst>
          </p:nvPr>
        </p:nvGraphicFramePr>
        <p:xfrm>
          <a:off x="0" y="715618"/>
          <a:ext cx="6488264" cy="6206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Место/ окружение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Предшествующие события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Поведение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Последствия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Функция поведения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ребенка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предлагает Егору перейти за стол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 отпускает Егора (частота НП увеличивается)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Избегание требований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занимается рисует, у него перестает писать маркер.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подходит к Егору и дает маркер (частота НП увеличивается)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Доступ к желаемому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сидят за партами, учитель ведет урок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убирает руку и делает замечание Егору (частота НП не меняется)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Сенсорная стимуляция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 находится рядом с Егором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говорит: «Что случилось?» (частота НП увеличивается)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Привлечение внимания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583681" y="659958"/>
            <a:ext cx="1288110" cy="6198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sz="1200" b="1" dirty="0"/>
              <a:t>Цель</a:t>
            </a:r>
          </a:p>
          <a:p>
            <a:pPr marL="0" indent="0">
              <a:buNone/>
            </a:pPr>
            <a:r>
              <a:rPr lang="ru-RU" sz="1200" dirty="0"/>
              <a:t>Егор будет просить взрослого о продолжении деятельности, перерыве при помощи ПЕКС (жеста или вербально)</a:t>
            </a:r>
          </a:p>
          <a:p>
            <a:pPr marL="0" indent="0">
              <a:buNone/>
            </a:pPr>
            <a:r>
              <a:rPr lang="ru-RU" sz="1200" dirty="0"/>
              <a:t>Егор будет просить взрослого мотивационный предмет (маркер) при помощи ПЕКС (жеста или вербально)</a:t>
            </a:r>
          </a:p>
          <a:p>
            <a:pPr marL="0" indent="0">
              <a:buNone/>
            </a:pPr>
            <a:r>
              <a:rPr lang="ru-RU" sz="1200" dirty="0"/>
              <a:t>Егор будет просить сенсорную коробку у взрослого при помощи ПЕКС (жеста или вербально)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Егор будет привлекать внимание взрослого, хлопая своей рукой по плечу взрослого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18283" y="659958"/>
            <a:ext cx="3729160" cy="6198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sz="1200" b="1" dirty="0"/>
              <a:t>Методы и приемы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Использование АДК, жесты, вокальная просьба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Визуальное расписание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Жетоны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Наблюдение и измерение поведения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Использование АДК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Наблюдение и измерение поведения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Использование АДК, жесты, вокальная просьба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Блокировка и перенаправление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Сенсорная интеграция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Наблюдение и измерение поведения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Использование АДК, жесты, вокальная просьба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Наблюдение и измерение поведения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490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7133" y="2468420"/>
            <a:ext cx="4902727" cy="1320800"/>
          </a:xfrm>
        </p:spPr>
        <p:txBody>
          <a:bodyPr/>
          <a:lstStyle/>
          <a:p>
            <a:pPr algn="ctr"/>
            <a:r>
              <a:rPr lang="ru-RU" dirty="0"/>
              <a:t>Поведенческий план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984628"/>
              </p:ext>
            </p:extLst>
          </p:nvPr>
        </p:nvGraphicFramePr>
        <p:xfrm>
          <a:off x="119268" y="250061"/>
          <a:ext cx="7323151" cy="638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2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Место/ окружение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Предшествующие события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Поведение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Функция поведения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Поведение взрослого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ребенка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 предлагает Егору перейти за стол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Избегание требований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Взрослый использует визуальное расписание до инструкции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Минимально использует повелительное наклонения в речи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Обучает навыку просить о</a:t>
                      </a:r>
                      <a:r>
                        <a:rPr lang="ru-RU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продолжении мотив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занимается рисует, у него перестает писать маркер.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Доступ к желаемому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Взрослый направляет (физически) руку Егора на карточку ПЕКС (маркер). Егор подает карточку взрослому. Взрослый подкрепляет поведение.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сидят за партами, учитель ведет урок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Сенсорная стимуляция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Взрослый</a:t>
                      </a:r>
                      <a:r>
                        <a:rPr lang="ru-RU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направляет (физически) руку Егора в сторону карточки (сенсорная коробка). Егор подает карточку взрослому. Взрослый отдает коробку.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Взрослый одевает перчатки себе на руки.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Взрослый предлагает ребенку перерывы (игра) с сенсорной коробкой</a:t>
                      </a: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Школа, класс, воспитатель, учитель-дефектолог,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 находится рядом с Егором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 пальцами правой руки захватывает кожу руки специалиста на пару секунд, после чего остается царапина от ногтей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Привлечение внимания</a:t>
                      </a:r>
                    </a:p>
                  </a:txBody>
                  <a:tcPr marL="36274" marR="36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Взрослый убирает руку, отворачивается и отстраняется (уходит). Если Егор бежит, пытается обняться, взрослый отстраняется и направляет на ПЕКС. Егор выбирает: «Я хочу…» Взрослый предоставляет подкрепление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4" marR="362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55875" y="3315611"/>
            <a:ext cx="2178596" cy="1701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5875" y="2045217"/>
            <a:ext cx="2178596" cy="12466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55875" y="756162"/>
            <a:ext cx="2178596" cy="1265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5875" y="5081630"/>
            <a:ext cx="2178596" cy="1565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483704"/>
            <a:ext cx="10515600" cy="5022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5 этап. Реализация коррекционной работы. </a:t>
            </a: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 marL="0" indent="0">
              <a:buNone/>
            </a:pPr>
            <a:r>
              <a:rPr lang="ru-RU" dirty="0"/>
              <a:t>Подобранные методы и приемы применяют </a:t>
            </a:r>
            <a:r>
              <a:rPr lang="ru-RU" b="1" dirty="0"/>
              <a:t>согласованно</a:t>
            </a:r>
            <a:r>
              <a:rPr lang="ru-RU" dirty="0"/>
              <a:t> все взрослые, и педагоги, и родители (законные представители). Ребенка с РАС учат использовать формы поведения в непосредственной ситуации, моделируя, подсказывая приемлемый вариант непосредственно до появления проблемного поведения.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98543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36" y="110684"/>
            <a:ext cx="10515600" cy="907084"/>
          </a:xfrm>
        </p:spPr>
        <p:txBody>
          <a:bodyPr/>
          <a:lstStyle/>
          <a:p>
            <a:r>
              <a:rPr lang="ru-RU" b="1" dirty="0"/>
              <a:t>Всегда ли нужно работать с поведением?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355" y="1355698"/>
            <a:ext cx="10515600" cy="29260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Представляет </a:t>
            </a:r>
            <a:r>
              <a:rPr lang="ru-RU" b="1" dirty="0"/>
              <a:t>риск для жизни </a:t>
            </a:r>
            <a:r>
              <a:rPr lang="ru-RU" dirty="0"/>
              <a:t>и здоровья самого обучающегося и (или) окружающих;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Снижает качество </a:t>
            </a:r>
            <a:r>
              <a:rPr lang="ru-RU" dirty="0"/>
              <a:t>жизни ребенка и его семьи;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Снижает уровень усвоения</a:t>
            </a:r>
            <a:r>
              <a:rPr lang="ru-RU" dirty="0"/>
              <a:t> обучающимся учебного материала;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Затрудняет </a:t>
            </a:r>
            <a:r>
              <a:rPr lang="ru-RU" dirty="0"/>
              <a:t>процесс </a:t>
            </a:r>
            <a:r>
              <a:rPr lang="ru-RU" b="1" dirty="0"/>
              <a:t>социализации</a:t>
            </a:r>
            <a:r>
              <a:rPr lang="ru-RU" dirty="0"/>
              <a:t> обучающегося, мешает общению и социальному функционированию.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1147" y="43892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Нежелательное поведение </a:t>
            </a:r>
            <a:r>
              <a:rPr lang="ru-RU" dirty="0"/>
              <a:t>– это поведение, мешающее образовательному процессу, представляющее опасность для самого обучающегося и окружающих его людей, мешающее социализации его в обществе.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950" y="3924146"/>
            <a:ext cx="3457050" cy="29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6 этап. Оценка динамики. </a:t>
            </a: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 marL="0" indent="0">
              <a:buNone/>
            </a:pPr>
            <a:r>
              <a:rPr lang="ru-RU" dirty="0"/>
              <a:t>Отслеживание изменений в поведении, если их нет, возможно, неправильно определили причину или подобрали неверные приемы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05" y="3549777"/>
            <a:ext cx="6011274" cy="28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89" y="0"/>
            <a:ext cx="11603421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Проводим анализ динамики формирования поведения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87" y="1325563"/>
            <a:ext cx="10914175" cy="5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298" y="1907678"/>
            <a:ext cx="621725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 С НЕЖЕЛАТЕЛЬНЫМ ПОВЕДЕНИЕМ ДЕТЕЙ С РАС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0101"/>
            <a:ext cx="4903213" cy="71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7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366" y="2076506"/>
            <a:ext cx="6888154" cy="2159163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3200" dirty="0"/>
              <a:t>«Меняя свое поведение, </a:t>
            </a:r>
          </a:p>
          <a:p>
            <a:pPr marL="0" indent="0" algn="r">
              <a:buNone/>
            </a:pPr>
            <a:r>
              <a:rPr lang="ru-RU" sz="3200" dirty="0"/>
              <a:t>мы меняем поведение окружающих!»</a:t>
            </a:r>
          </a:p>
        </p:txBody>
      </p:sp>
    </p:spTree>
    <p:extLst>
      <p:ext uri="{BB962C8B-B14F-4D97-AF65-F5344CB8AC3E}">
        <p14:creationId xmlns:p14="http://schemas.microsoft.com/office/powerpoint/2010/main" val="233625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Прикладной анализ поведения </a:t>
            </a:r>
            <a:r>
              <a:rPr lang="ru-RU" dirty="0"/>
              <a:t>(</a:t>
            </a:r>
            <a:r>
              <a:rPr lang="ru-RU" dirty="0" err="1"/>
              <a:t>Applied</a:t>
            </a:r>
            <a:r>
              <a:rPr lang="ru-RU" dirty="0"/>
              <a:t> </a:t>
            </a:r>
            <a:r>
              <a:rPr lang="ru-RU" dirty="0" err="1"/>
              <a:t>Behavior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/ABA) – наука, которая разрабатывает прикладные методики на основе законов поведения и систематически применяет их для улучшения социально значимого поведения, а также использует эксперимент для поиска переменных, ответственных за изменение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23187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782320"/>
            <a:ext cx="8596668" cy="7462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Формирование поведения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4359"/>
            <a:ext cx="10515600" cy="42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" y="598805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МЕТОДИЧЕСКИЕ РЕКОМЕНДАЦИИ для педагогических работников учреждений образования по работе с нежелательным поведением у обучающихся с расстройствами аутистического спектра, с синдромом дефицита внимания и гиперактивности</a:t>
            </a:r>
            <a:br>
              <a:rPr lang="ru-RU" sz="2400" b="1" dirty="0"/>
            </a:br>
            <a:r>
              <a:rPr lang="ru-RU" sz="2400" b="1" dirty="0"/>
              <a:t>от 20 декабря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40" y="2498408"/>
            <a:ext cx="3296920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79" y="160298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cs typeface="Times New Roman" panose="02020603050405020304" pitchFamily="18" charset="0"/>
              </a:rPr>
              <a:t>Для преодоления и профилактики негативных поведенческих реакций ребенка с РАС необходима </a:t>
            </a:r>
            <a:r>
              <a:rPr lang="ru-RU" b="1" dirty="0">
                <a:cs typeface="Times New Roman" panose="02020603050405020304" pitchFamily="18" charset="0"/>
              </a:rPr>
              <a:t>целенаправленная, согласованная деятельность </a:t>
            </a:r>
            <a:r>
              <a:rPr lang="ru-RU" dirty="0">
                <a:cs typeface="Times New Roman" panose="02020603050405020304" pitchFamily="18" charset="0"/>
              </a:rPr>
              <a:t>учителя-дефектолога, воспитателя (воспитателя дошкольного образования), осуществляющего персональное сопровождение, педагога-психолога, других педагогических работников, родителей (законных представителей) </a:t>
            </a:r>
          </a:p>
        </p:txBody>
      </p:sp>
    </p:spTree>
    <p:extLst>
      <p:ext uri="{BB962C8B-B14F-4D97-AF65-F5344CB8AC3E}">
        <p14:creationId xmlns:p14="http://schemas.microsoft.com/office/powerpoint/2010/main" val="371629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" y="149224"/>
            <a:ext cx="11907520" cy="2126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5900" dirty="0">
                <a:cs typeface="Times New Roman" panose="02020603050405020304" pitchFamily="18" charset="0"/>
              </a:rPr>
              <a:t>Целенаправленная работа с нежелательным поведением</a:t>
            </a:r>
            <a:br>
              <a:rPr lang="ru-RU" sz="5900" dirty="0">
                <a:cs typeface="Times New Roman" panose="02020603050405020304" pitchFamily="18" charset="0"/>
              </a:rPr>
            </a:br>
            <a:r>
              <a:rPr lang="ru-RU" sz="5900" dirty="0">
                <a:cs typeface="Times New Roman" panose="02020603050405020304" pitchFamily="18" charset="0"/>
              </a:rPr>
              <a:t>обучающихся с РАС является </a:t>
            </a:r>
            <a:r>
              <a:rPr lang="ru-RU" sz="5900" b="1" dirty="0">
                <a:cs typeface="Times New Roman" panose="02020603050405020304" pitchFamily="18" charset="0"/>
              </a:rPr>
              <a:t>ОБЯЗАТЕЛЬНЫМ</a:t>
            </a:r>
            <a:r>
              <a:rPr lang="ru-RU" sz="5900" dirty="0">
                <a:cs typeface="Times New Roman" panose="02020603050405020304" pitchFamily="18" charset="0"/>
              </a:rPr>
              <a:t> условием успешности реализации принципа инклюзии в образовании и имеет определенную последовательность:</a:t>
            </a:r>
            <a:r>
              <a:rPr lang="ru-RU" sz="5100" dirty="0">
                <a:cs typeface="Times New Roman" panose="02020603050405020304" pitchFamily="18" charset="0"/>
              </a:rPr>
              <a:t> </a:t>
            </a:r>
            <a:br>
              <a:rPr lang="ru-RU" dirty="0">
                <a:cs typeface="Times New Roman" panose="02020603050405020304" pitchFamily="18" charset="0"/>
              </a:rPr>
            </a:b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840" y="2437164"/>
            <a:ext cx="9926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Выбор нежелательного поведения,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Описание нежелательного поведения,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Измерение частоты поведения,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Определение причин возникновения нежелательного поведения,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Сбор данных о нежелательном поведении,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cs typeface="Times New Roman" panose="02020603050405020304" pitchFamily="18" charset="0"/>
              </a:rPr>
              <a:t>Выдвижение гипотезы о функции нежелательного поведения.</a:t>
            </a:r>
            <a:br>
              <a:rPr lang="ru-RU" sz="2400" dirty="0">
                <a:cs typeface="Times New Roman" panose="02020603050405020304" pitchFamily="18" charset="0"/>
              </a:rPr>
            </a:b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работы по преодолению нежелательного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 этап. </a:t>
            </a:r>
            <a:r>
              <a:rPr lang="ru-RU" dirty="0"/>
              <a:t>Выбор и описание поведения, его анализ: в чем конкретно выражается, когда возникает, что предшествует, как начинается, сколько длится, как завершается. </a:t>
            </a:r>
          </a:p>
          <a:p>
            <a:pPr marL="0" indent="0">
              <a:buNone/>
            </a:pPr>
            <a:r>
              <a:rPr lang="ru-RU" i="1" dirty="0"/>
              <a:t>Пример</a:t>
            </a:r>
            <a:r>
              <a:rPr lang="ru-RU" dirty="0"/>
              <a:t>: Егор пальцами одной или обеих рук захватывает кожу руки другого человека (взрослого или сверстника) на пару секунд, после чего остаются синяки и/или царапины от ногтей.</a:t>
            </a:r>
          </a:p>
        </p:txBody>
      </p:sp>
    </p:spTree>
    <p:extLst>
      <p:ext uri="{BB962C8B-B14F-4D97-AF65-F5344CB8AC3E}">
        <p14:creationId xmlns:p14="http://schemas.microsoft.com/office/powerpoint/2010/main" val="274358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9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этап. Определение причины (функции) поведения: почему ребенок так себя ведет.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Доступ к желаемому;</a:t>
            </a:r>
          </a:p>
          <a:p>
            <a:r>
              <a:rPr lang="ru-RU" dirty="0"/>
              <a:t>Избегание требований;</a:t>
            </a:r>
          </a:p>
          <a:p>
            <a:r>
              <a:rPr lang="ru-RU" dirty="0"/>
              <a:t>Получение внимания;</a:t>
            </a:r>
          </a:p>
          <a:p>
            <a:r>
              <a:rPr lang="ru-RU" dirty="0"/>
              <a:t>Сенсорные ощущения.</a:t>
            </a:r>
          </a:p>
        </p:txBody>
      </p:sp>
    </p:spTree>
    <p:extLst>
      <p:ext uri="{BB962C8B-B14F-4D97-AF65-F5344CB8AC3E}">
        <p14:creationId xmlns:p14="http://schemas.microsoft.com/office/powerpoint/2010/main" val="3432769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5100</TotalTime>
  <Words>1968</Words>
  <Application>Microsoft Office PowerPoint</Application>
  <PresentationFormat>Широкоэкранный</PresentationFormat>
  <Paragraphs>306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Google Sans</vt:lpstr>
      <vt:lpstr>Times New Roman</vt:lpstr>
      <vt:lpstr>Тема Office</vt:lpstr>
      <vt:lpstr>Работа с нежелательным поведением обучающегося с РАС</vt:lpstr>
      <vt:lpstr>Всегда ли нужно работать с поведением?</vt:lpstr>
      <vt:lpstr>Презентация PowerPoint</vt:lpstr>
      <vt:lpstr>Формирование поведения</vt:lpstr>
      <vt:lpstr>МЕТОДИЧЕСКИЕ РЕКОМЕНДАЦИИ для педагогических работников учреждений образования по работе с нежелательным поведением у обучающихся с расстройствами аутистического спектра, с синдромом дефицита внимания и гиперактивности от 20 декабря 2024</vt:lpstr>
      <vt:lpstr>Презентация PowerPoint</vt:lpstr>
      <vt:lpstr>Презентация PowerPoint</vt:lpstr>
      <vt:lpstr>Этапы работы по преодолению нежелательного поведения</vt:lpstr>
      <vt:lpstr>2 этап. Определение причины (функции) поведения: почему ребенок так себя ведет.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общем виде цели разрабатываемого плана коррекции нежелательного поведения можно определить следующим образом: </vt:lpstr>
      <vt:lpstr>Презентация PowerPoint</vt:lpstr>
      <vt:lpstr>Поведенческий план</vt:lpstr>
      <vt:lpstr>Презентация PowerPoint</vt:lpstr>
      <vt:lpstr>Презентация PowerPoint</vt:lpstr>
      <vt:lpstr>Проводим анализ динамики формирования поведения</vt:lpstr>
      <vt:lpstr>АЛГОРИТМ РАБОТЫ С НЕЖЕЛАТЕЛЬНЫМ ПОВЕДЕНИЕМ ДЕТЕЙ С РАС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НЕЖЕЛАТЕЛЬНОЕ ПОВЕДЕНИЕ: ОТКУДА БЕРЕТСЯ И ЧТО С ЭТИМ ДЕЛАТЬ?</dc:title>
  <dc:creator>Admin</dc:creator>
  <cp:lastModifiedBy>Татьяна Усова</cp:lastModifiedBy>
  <cp:revision>78</cp:revision>
  <dcterms:created xsi:type="dcterms:W3CDTF">2025-12-27T10:19:25Z</dcterms:created>
  <dcterms:modified xsi:type="dcterms:W3CDTF">2026-04-30T06:30:34Z</dcterms:modified>
</cp:coreProperties>
</file>