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Lato Bold" panose="020B0604020202020204" charset="0"/>
      <p:regular r:id="rId26"/>
    </p:embeddedFont>
    <p:embeddedFont>
      <p:font typeface="Open Sans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Open Sans Bold" panose="020B0604020202020204" charset="0"/>
      <p:regular r:id="rId32"/>
    </p:embeddedFont>
    <p:embeddedFont>
      <p:font typeface="Archivo Black" panose="020B0604020202020204" charset="0"/>
      <p:regular r:id="rId33"/>
    </p:embeddedFont>
    <p:embeddedFont>
      <p:font typeface="Montserrat Bold" panose="020B0604020202020204" charset="-52"/>
      <p:regular r:id="rId34"/>
    </p:embeddedFont>
    <p:embeddedFont>
      <p:font typeface="Angelica" panose="020B0604020202020204" charset="-52"/>
      <p:regular r:id="rId35"/>
    </p:embeddedFont>
    <p:embeddedFont>
      <p:font typeface="Lato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102" y="11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ripo.incl@ripo.b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4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sv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33202" y="8889160"/>
            <a:ext cx="11893526" cy="895859"/>
            <a:chOff x="0" y="0"/>
            <a:chExt cx="3132451" cy="2359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2451" cy="235946"/>
            </a:xfrm>
            <a:custGeom>
              <a:avLst/>
              <a:gdLst/>
              <a:ahLst/>
              <a:cxnLst/>
              <a:rect l="l" t="t" r="r" b="b"/>
              <a:pathLst>
                <a:path w="3132451" h="235946">
                  <a:moveTo>
                    <a:pt x="0" y="0"/>
                  </a:moveTo>
                  <a:lnTo>
                    <a:pt x="3132451" y="0"/>
                  </a:lnTo>
                  <a:lnTo>
                    <a:pt x="3132451" y="235946"/>
                  </a:lnTo>
                  <a:lnTo>
                    <a:pt x="0" y="235946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132451" cy="2740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62419" y="7236394"/>
            <a:ext cx="6595621" cy="3585619"/>
          </a:xfrm>
          <a:custGeom>
            <a:avLst/>
            <a:gdLst/>
            <a:ahLst/>
            <a:cxnLst/>
            <a:rect l="l" t="t" r="r" b="b"/>
            <a:pathLst>
              <a:path w="6595621" h="3585619">
                <a:moveTo>
                  <a:pt x="0" y="0"/>
                </a:moveTo>
                <a:lnTo>
                  <a:pt x="6595621" y="0"/>
                </a:lnTo>
                <a:lnTo>
                  <a:pt x="6595621" y="3585620"/>
                </a:lnTo>
                <a:lnTo>
                  <a:pt x="0" y="35856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1471874" y="-377589"/>
            <a:ext cx="2590500" cy="25905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32169" y="32169"/>
              <a:ext cx="748463" cy="748463"/>
            </a:xfrm>
            <a:custGeom>
              <a:avLst/>
              <a:gdLst/>
              <a:ahLst/>
              <a:cxnLst/>
              <a:rect l="l" t="t" r="r" b="b"/>
              <a:pathLst>
                <a:path w="748463" h="748463">
                  <a:moveTo>
                    <a:pt x="446081" y="39681"/>
                  </a:moveTo>
                  <a:lnTo>
                    <a:pt x="708781" y="302381"/>
                  </a:lnTo>
                  <a:cubicBezTo>
                    <a:pt x="748463" y="342062"/>
                    <a:pt x="748463" y="406400"/>
                    <a:pt x="708781" y="446081"/>
                  </a:cubicBezTo>
                  <a:lnTo>
                    <a:pt x="446081" y="708781"/>
                  </a:lnTo>
                  <a:cubicBezTo>
                    <a:pt x="406400" y="748463"/>
                    <a:pt x="342062" y="748463"/>
                    <a:pt x="302381" y="708781"/>
                  </a:cubicBezTo>
                  <a:lnTo>
                    <a:pt x="39681" y="446081"/>
                  </a:lnTo>
                  <a:cubicBezTo>
                    <a:pt x="0" y="406400"/>
                    <a:pt x="0" y="342062"/>
                    <a:pt x="39681" y="302381"/>
                  </a:cubicBezTo>
                  <a:lnTo>
                    <a:pt x="302381" y="39681"/>
                  </a:lnTo>
                  <a:cubicBezTo>
                    <a:pt x="342062" y="0"/>
                    <a:pt x="406400" y="0"/>
                    <a:pt x="446081" y="39681"/>
                  </a:cubicBezTo>
                  <a:close/>
                </a:path>
              </a:pathLst>
            </a:custGeom>
            <a:solidFill>
              <a:srgbClr val="99DFF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21612" y="-1533918"/>
            <a:ext cx="2792411" cy="279241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29842" y="29842"/>
              <a:ext cx="753115" cy="753115"/>
            </a:xfrm>
            <a:custGeom>
              <a:avLst/>
              <a:gdLst/>
              <a:ahLst/>
              <a:cxnLst/>
              <a:rect l="l" t="t" r="r" b="b"/>
              <a:pathLst>
                <a:path w="753115" h="753115">
                  <a:moveTo>
                    <a:pt x="443213" y="36813"/>
                  </a:moveTo>
                  <a:lnTo>
                    <a:pt x="716303" y="309903"/>
                  </a:lnTo>
                  <a:cubicBezTo>
                    <a:pt x="753115" y="346716"/>
                    <a:pt x="753115" y="406401"/>
                    <a:pt x="716303" y="443213"/>
                  </a:cubicBezTo>
                  <a:lnTo>
                    <a:pt x="443213" y="716303"/>
                  </a:lnTo>
                  <a:cubicBezTo>
                    <a:pt x="406401" y="753115"/>
                    <a:pt x="346716" y="753115"/>
                    <a:pt x="309903" y="716303"/>
                  </a:cubicBezTo>
                  <a:lnTo>
                    <a:pt x="36813" y="443213"/>
                  </a:lnTo>
                  <a:cubicBezTo>
                    <a:pt x="0" y="406401"/>
                    <a:pt x="0" y="346716"/>
                    <a:pt x="36813" y="309903"/>
                  </a:cubicBezTo>
                  <a:lnTo>
                    <a:pt x="309903" y="36813"/>
                  </a:lnTo>
                  <a:cubicBezTo>
                    <a:pt x="346716" y="0"/>
                    <a:pt x="406401" y="0"/>
                    <a:pt x="443213" y="36813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68457" y="994155"/>
            <a:ext cx="1544989" cy="154498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43588" y="43588"/>
              <a:ext cx="725624" cy="725624"/>
            </a:xfrm>
            <a:custGeom>
              <a:avLst/>
              <a:gdLst/>
              <a:ahLst/>
              <a:cxnLst/>
              <a:rect l="l" t="t" r="r" b="b"/>
              <a:pathLst>
                <a:path w="725624" h="725624">
                  <a:moveTo>
                    <a:pt x="437221" y="30821"/>
                  </a:moveTo>
                  <a:lnTo>
                    <a:pt x="694803" y="288403"/>
                  </a:lnTo>
                  <a:cubicBezTo>
                    <a:pt x="714537" y="308137"/>
                    <a:pt x="725624" y="334903"/>
                    <a:pt x="725624" y="362812"/>
                  </a:cubicBezTo>
                  <a:cubicBezTo>
                    <a:pt x="725624" y="390721"/>
                    <a:pt x="714537" y="417487"/>
                    <a:pt x="694803" y="437221"/>
                  </a:cubicBezTo>
                  <a:lnTo>
                    <a:pt x="437221" y="694803"/>
                  </a:lnTo>
                  <a:cubicBezTo>
                    <a:pt x="417487" y="714537"/>
                    <a:pt x="390721" y="725624"/>
                    <a:pt x="362812" y="725624"/>
                  </a:cubicBezTo>
                  <a:cubicBezTo>
                    <a:pt x="334903" y="725624"/>
                    <a:pt x="308137" y="714537"/>
                    <a:pt x="288403" y="694803"/>
                  </a:cubicBezTo>
                  <a:lnTo>
                    <a:pt x="30821" y="437221"/>
                  </a:lnTo>
                  <a:cubicBezTo>
                    <a:pt x="11087" y="417487"/>
                    <a:pt x="0" y="390721"/>
                    <a:pt x="0" y="362812"/>
                  </a:cubicBezTo>
                  <a:cubicBezTo>
                    <a:pt x="0" y="334903"/>
                    <a:pt x="11087" y="308137"/>
                    <a:pt x="30821" y="288403"/>
                  </a:cubicBezTo>
                  <a:lnTo>
                    <a:pt x="288403" y="30821"/>
                  </a:lnTo>
                  <a:cubicBezTo>
                    <a:pt x="308137" y="11087"/>
                    <a:pt x="334903" y="0"/>
                    <a:pt x="362812" y="0"/>
                  </a:cubicBezTo>
                  <a:cubicBezTo>
                    <a:pt x="390721" y="0"/>
                    <a:pt x="417487" y="11087"/>
                    <a:pt x="437221" y="30821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099806" y="1441832"/>
            <a:ext cx="7226922" cy="722692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23401" y="23401"/>
              <a:ext cx="765998" cy="765998"/>
            </a:xfrm>
            <a:custGeom>
              <a:avLst/>
              <a:gdLst/>
              <a:ahLst/>
              <a:cxnLst/>
              <a:rect l="l" t="t" r="r" b="b"/>
              <a:pathLst>
                <a:path w="765998" h="765998">
                  <a:moveTo>
                    <a:pt x="435266" y="28866"/>
                  </a:moveTo>
                  <a:lnTo>
                    <a:pt x="737132" y="330732"/>
                  </a:lnTo>
                  <a:cubicBezTo>
                    <a:pt x="765998" y="359598"/>
                    <a:pt x="765998" y="406400"/>
                    <a:pt x="737132" y="435266"/>
                  </a:cubicBezTo>
                  <a:lnTo>
                    <a:pt x="435266" y="737132"/>
                  </a:lnTo>
                  <a:cubicBezTo>
                    <a:pt x="406400" y="765998"/>
                    <a:pt x="359598" y="765998"/>
                    <a:pt x="330732" y="737132"/>
                  </a:cubicBezTo>
                  <a:lnTo>
                    <a:pt x="28866" y="435266"/>
                  </a:lnTo>
                  <a:cubicBezTo>
                    <a:pt x="0" y="406400"/>
                    <a:pt x="0" y="359598"/>
                    <a:pt x="28866" y="330732"/>
                  </a:cubicBezTo>
                  <a:lnTo>
                    <a:pt x="330732" y="28866"/>
                  </a:lnTo>
                  <a:cubicBezTo>
                    <a:pt x="359598" y="0"/>
                    <a:pt x="406400" y="0"/>
                    <a:pt x="435266" y="28866"/>
                  </a:cubicBezTo>
                  <a:close/>
                </a:path>
              </a:pathLst>
            </a:custGeom>
            <a:blipFill>
              <a:blip r:embed="rId4"/>
              <a:stretch>
                <a:fillRect l="-5416" r="-45171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5954135" y="6099727"/>
            <a:ext cx="3531676" cy="353167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23596" y="23596"/>
              <a:ext cx="765609" cy="765609"/>
            </a:xfrm>
            <a:custGeom>
              <a:avLst/>
              <a:gdLst/>
              <a:ahLst/>
              <a:cxnLst/>
              <a:rect l="l" t="t" r="r" b="b"/>
              <a:pathLst>
                <a:path w="765609" h="765609">
                  <a:moveTo>
                    <a:pt x="435507" y="29107"/>
                  </a:moveTo>
                  <a:lnTo>
                    <a:pt x="736501" y="330101"/>
                  </a:lnTo>
                  <a:cubicBezTo>
                    <a:pt x="765608" y="359208"/>
                    <a:pt x="765608" y="406400"/>
                    <a:pt x="736501" y="435507"/>
                  </a:cubicBezTo>
                  <a:lnTo>
                    <a:pt x="435507" y="736501"/>
                  </a:lnTo>
                  <a:cubicBezTo>
                    <a:pt x="406400" y="765608"/>
                    <a:pt x="359208" y="765608"/>
                    <a:pt x="330101" y="736501"/>
                  </a:cubicBezTo>
                  <a:lnTo>
                    <a:pt x="29107" y="435507"/>
                  </a:lnTo>
                  <a:cubicBezTo>
                    <a:pt x="0" y="406400"/>
                    <a:pt x="0" y="359208"/>
                    <a:pt x="29107" y="330101"/>
                  </a:cubicBezTo>
                  <a:lnTo>
                    <a:pt x="330101" y="29107"/>
                  </a:lnTo>
                  <a:cubicBezTo>
                    <a:pt x="359208" y="0"/>
                    <a:pt x="406400" y="0"/>
                    <a:pt x="435507" y="29107"/>
                  </a:cubicBezTo>
                  <a:close/>
                </a:path>
              </a:pathLst>
            </a:custGeom>
            <a:blipFill>
              <a:blip r:embed="rId5"/>
              <a:stretch>
                <a:fillRect l="-5648" r="-44445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5954135" y="655597"/>
            <a:ext cx="3016949" cy="3016949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27621" y="27621"/>
              <a:ext cx="757557" cy="757557"/>
            </a:xfrm>
            <a:custGeom>
              <a:avLst/>
              <a:gdLst/>
              <a:ahLst/>
              <a:cxnLst/>
              <a:rect l="l" t="t" r="r" b="b"/>
              <a:pathLst>
                <a:path w="757557" h="757557">
                  <a:moveTo>
                    <a:pt x="440473" y="34073"/>
                  </a:moveTo>
                  <a:lnTo>
                    <a:pt x="723485" y="317085"/>
                  </a:lnTo>
                  <a:cubicBezTo>
                    <a:pt x="757558" y="351158"/>
                    <a:pt x="757558" y="406400"/>
                    <a:pt x="723485" y="440473"/>
                  </a:cubicBezTo>
                  <a:lnTo>
                    <a:pt x="440473" y="723485"/>
                  </a:lnTo>
                  <a:cubicBezTo>
                    <a:pt x="406400" y="757558"/>
                    <a:pt x="351158" y="757558"/>
                    <a:pt x="317085" y="723485"/>
                  </a:cubicBezTo>
                  <a:lnTo>
                    <a:pt x="34073" y="440473"/>
                  </a:lnTo>
                  <a:cubicBezTo>
                    <a:pt x="0" y="406400"/>
                    <a:pt x="0" y="351158"/>
                    <a:pt x="34073" y="317085"/>
                  </a:cubicBezTo>
                  <a:lnTo>
                    <a:pt x="317085" y="34073"/>
                  </a:lnTo>
                  <a:cubicBezTo>
                    <a:pt x="351158" y="0"/>
                    <a:pt x="406400" y="0"/>
                    <a:pt x="440473" y="34073"/>
                  </a:cubicBezTo>
                  <a:close/>
                </a:path>
              </a:pathLst>
            </a:custGeom>
            <a:blipFill>
              <a:blip r:embed="rId6"/>
              <a:stretch>
                <a:fillRect t="-2291" b="-31042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13786278" y="7704534"/>
            <a:ext cx="1853979" cy="1853979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35694" y="35694"/>
              <a:ext cx="741412" cy="741412"/>
            </a:xfrm>
            <a:custGeom>
              <a:avLst/>
              <a:gdLst/>
              <a:ahLst/>
              <a:cxnLst/>
              <a:rect l="l" t="t" r="r" b="b"/>
              <a:pathLst>
                <a:path w="741412" h="741412">
                  <a:moveTo>
                    <a:pt x="450431" y="44031"/>
                  </a:moveTo>
                  <a:lnTo>
                    <a:pt x="697381" y="290981"/>
                  </a:lnTo>
                  <a:cubicBezTo>
                    <a:pt x="741412" y="335012"/>
                    <a:pt x="741412" y="406400"/>
                    <a:pt x="697381" y="450431"/>
                  </a:cubicBezTo>
                  <a:lnTo>
                    <a:pt x="450431" y="697381"/>
                  </a:lnTo>
                  <a:cubicBezTo>
                    <a:pt x="406400" y="741412"/>
                    <a:pt x="335012" y="741412"/>
                    <a:pt x="290981" y="697381"/>
                  </a:cubicBezTo>
                  <a:lnTo>
                    <a:pt x="44031" y="450431"/>
                  </a:lnTo>
                  <a:cubicBezTo>
                    <a:pt x="0" y="406400"/>
                    <a:pt x="0" y="335012"/>
                    <a:pt x="44031" y="290981"/>
                  </a:cubicBezTo>
                  <a:lnTo>
                    <a:pt x="290981" y="44031"/>
                  </a:lnTo>
                  <a:cubicBezTo>
                    <a:pt x="335012" y="0"/>
                    <a:pt x="406400" y="0"/>
                    <a:pt x="450431" y="44031"/>
                  </a:cubicBezTo>
                  <a:close/>
                </a:path>
              </a:pathLst>
            </a:custGeom>
            <a:solidFill>
              <a:srgbClr val="FFFFFF">
                <a:alpha val="35686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3210" tIns="53210" rIns="53210" bIns="5321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715585" y="4051939"/>
            <a:ext cx="9384221" cy="2265226"/>
          </a:xfrm>
          <a:custGeom>
            <a:avLst/>
            <a:gdLst/>
            <a:ahLst/>
            <a:cxnLst/>
            <a:rect l="l" t="t" r="r" b="b"/>
            <a:pathLst>
              <a:path w="9384221" h="2265226">
                <a:moveTo>
                  <a:pt x="0" y="0"/>
                </a:moveTo>
                <a:lnTo>
                  <a:pt x="9384221" y="0"/>
                </a:lnTo>
                <a:lnTo>
                  <a:pt x="9384221" y="2265226"/>
                </a:lnTo>
                <a:lnTo>
                  <a:pt x="0" y="2265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2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2332754" y="1757124"/>
            <a:ext cx="9758885" cy="4560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149" b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СОВЕРШЕНСТВОВАНИЕ ПРОФОРИЕНТАЦИОННОЙ РАБОТЫ С УЧАЩИМИСЯ С ОПФР:</a:t>
            </a:r>
          </a:p>
          <a:p>
            <a:pPr algn="l">
              <a:lnSpc>
                <a:spcPts val="5145"/>
              </a:lnSpc>
            </a:pPr>
            <a:r>
              <a:rPr lang="en-US" sz="4149" b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l">
              <a:lnSpc>
                <a:spcPts val="5145"/>
              </a:lnSpc>
            </a:pPr>
            <a:r>
              <a:rPr lang="en-US" sz="4149" b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ЦЕЛЕВЫЕ ОРИЕНТИРЫ И АКТУАЛЬНЫЕ ПОДХОДЫ</a:t>
            </a:r>
          </a:p>
          <a:p>
            <a:pPr algn="l">
              <a:lnSpc>
                <a:spcPts val="5145"/>
              </a:lnSpc>
            </a:pPr>
            <a:endParaRPr lang="en-US" sz="4149" b="1">
              <a:solidFill>
                <a:srgbClr val="1B294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3506965" y="6507665"/>
            <a:ext cx="8872999" cy="2123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1B294A"/>
                </a:solidFill>
                <a:latin typeface="Lato"/>
                <a:ea typeface="Lato"/>
                <a:cs typeface="Lato"/>
                <a:sym typeface="Lato"/>
              </a:rPr>
              <a:t>Соловьева Ольга Алексеевна, 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1B294A"/>
                </a:solidFill>
                <a:latin typeface="Lato"/>
                <a:ea typeface="Lato"/>
                <a:cs typeface="Lato"/>
                <a:sym typeface="Lato"/>
              </a:rPr>
              <a:t>заместитель начальника центра развития профессионального образования РИПО,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1B294A"/>
                </a:solidFill>
                <a:latin typeface="Lato"/>
                <a:ea typeface="Lato"/>
                <a:cs typeface="Lato"/>
                <a:sym typeface="Lato"/>
              </a:rPr>
              <a:t>кандидат педагогических наук, доцент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512400" y="8654237"/>
            <a:ext cx="7441735" cy="42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endParaRPr/>
          </a:p>
        </p:txBody>
      </p:sp>
      <p:sp>
        <p:nvSpPr>
          <p:cNvPr id="28" name="TextBox 28"/>
          <p:cNvSpPr txBox="1"/>
          <p:nvPr/>
        </p:nvSpPr>
        <p:spPr>
          <a:xfrm>
            <a:off x="2592000" y="348548"/>
            <a:ext cx="15127973" cy="547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1B294A"/>
                </a:solidFill>
                <a:latin typeface="Lato"/>
                <a:ea typeface="Lato"/>
                <a:cs typeface="Lato"/>
                <a:sym typeface="Lato"/>
              </a:rPr>
              <a:t>РЕСПУБЛИКАНСКИЙ ИНСТИТУТ ПРОФЕССИОНАЛЬНОГО ОБРАЗОВАНИЯ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2381910" y="4596193"/>
            <a:ext cx="10944618" cy="1752231"/>
            <a:chOff x="0" y="0"/>
            <a:chExt cx="2882533" cy="4614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2533" cy="461493"/>
            </a:xfrm>
            <a:custGeom>
              <a:avLst/>
              <a:gdLst/>
              <a:ahLst/>
              <a:cxnLst/>
              <a:rect l="l" t="t" r="r" b="b"/>
              <a:pathLst>
                <a:path w="2882533" h="461493">
                  <a:moveTo>
                    <a:pt x="0" y="0"/>
                  </a:moveTo>
                  <a:lnTo>
                    <a:pt x="2882533" y="0"/>
                  </a:lnTo>
                  <a:lnTo>
                    <a:pt x="2882533" y="461493"/>
                  </a:lnTo>
                  <a:lnTo>
                    <a:pt x="0" y="461493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82533" cy="499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5482872" y="-4686773"/>
            <a:ext cx="1451255" cy="13411296"/>
            <a:chOff x="0" y="0"/>
            <a:chExt cx="382224" cy="35321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2224" cy="3532193"/>
            </a:xfrm>
            <a:custGeom>
              <a:avLst/>
              <a:gdLst/>
              <a:ahLst/>
              <a:cxnLst/>
              <a:rect l="l" t="t" r="r" b="b"/>
              <a:pathLst>
                <a:path w="382224" h="3532193">
                  <a:moveTo>
                    <a:pt x="85354" y="0"/>
                  </a:moveTo>
                  <a:lnTo>
                    <a:pt x="296869" y="0"/>
                  </a:lnTo>
                  <a:cubicBezTo>
                    <a:pt x="344009" y="0"/>
                    <a:pt x="382224" y="38214"/>
                    <a:pt x="382224" y="85354"/>
                  </a:cubicBezTo>
                  <a:lnTo>
                    <a:pt x="382224" y="3446839"/>
                  </a:lnTo>
                  <a:cubicBezTo>
                    <a:pt x="382224" y="3493979"/>
                    <a:pt x="344009" y="3532193"/>
                    <a:pt x="296869" y="3532193"/>
                  </a:cubicBezTo>
                  <a:lnTo>
                    <a:pt x="85354" y="3532193"/>
                  </a:lnTo>
                  <a:cubicBezTo>
                    <a:pt x="38214" y="3532193"/>
                    <a:pt x="0" y="3493979"/>
                    <a:pt x="0" y="3446839"/>
                  </a:cubicBezTo>
                  <a:lnTo>
                    <a:pt x="0" y="85354"/>
                  </a:lnTo>
                  <a:cubicBezTo>
                    <a:pt x="0" y="38214"/>
                    <a:pt x="38214" y="0"/>
                    <a:pt x="85354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2224" cy="3570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094370" y="769132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4" y="0"/>
                </a:lnTo>
                <a:lnTo>
                  <a:pt x="1038274" y="259568"/>
                </a:lnTo>
                <a:lnTo>
                  <a:pt x="0" y="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13276" y="360319"/>
            <a:ext cx="1155055" cy="932929"/>
          </a:xfrm>
          <a:custGeom>
            <a:avLst/>
            <a:gdLst/>
            <a:ahLst/>
            <a:cxnLst/>
            <a:rect l="l" t="t" r="r" b="b"/>
            <a:pathLst>
              <a:path w="1155055" h="932929">
                <a:moveTo>
                  <a:pt x="0" y="0"/>
                </a:moveTo>
                <a:lnTo>
                  <a:pt x="1155054" y="0"/>
                </a:lnTo>
                <a:lnTo>
                  <a:pt x="1155054" y="932928"/>
                </a:lnTo>
                <a:lnTo>
                  <a:pt x="0" y="9329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6169998" y="-393392"/>
            <a:ext cx="4236003" cy="423600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34067" y="34067"/>
              <a:ext cx="744667" cy="744667"/>
            </a:xfrm>
            <a:custGeom>
              <a:avLst/>
              <a:gdLst/>
              <a:ahLst/>
              <a:cxnLst/>
              <a:rect l="l" t="t" r="r" b="b"/>
              <a:pathLst>
                <a:path w="744667" h="744667">
                  <a:moveTo>
                    <a:pt x="430488" y="24088"/>
                  </a:moveTo>
                  <a:lnTo>
                    <a:pt x="720578" y="314178"/>
                  </a:lnTo>
                  <a:cubicBezTo>
                    <a:pt x="736001" y="329601"/>
                    <a:pt x="744666" y="350520"/>
                    <a:pt x="744666" y="372333"/>
                  </a:cubicBezTo>
                  <a:cubicBezTo>
                    <a:pt x="744666" y="394145"/>
                    <a:pt x="736001" y="415065"/>
                    <a:pt x="720578" y="430488"/>
                  </a:cubicBezTo>
                  <a:lnTo>
                    <a:pt x="430488" y="720578"/>
                  </a:lnTo>
                  <a:cubicBezTo>
                    <a:pt x="415065" y="736001"/>
                    <a:pt x="394145" y="744666"/>
                    <a:pt x="372333" y="744666"/>
                  </a:cubicBezTo>
                  <a:cubicBezTo>
                    <a:pt x="350520" y="744666"/>
                    <a:pt x="329601" y="736001"/>
                    <a:pt x="314178" y="720578"/>
                  </a:cubicBezTo>
                  <a:lnTo>
                    <a:pt x="24088" y="430488"/>
                  </a:lnTo>
                  <a:cubicBezTo>
                    <a:pt x="8665" y="415065"/>
                    <a:pt x="0" y="394145"/>
                    <a:pt x="0" y="372333"/>
                  </a:cubicBezTo>
                  <a:cubicBezTo>
                    <a:pt x="0" y="350520"/>
                    <a:pt x="8665" y="329601"/>
                    <a:pt x="24088" y="314178"/>
                  </a:cubicBezTo>
                  <a:lnTo>
                    <a:pt x="314178" y="24088"/>
                  </a:lnTo>
                  <a:cubicBezTo>
                    <a:pt x="329601" y="8665"/>
                    <a:pt x="350520" y="0"/>
                    <a:pt x="372333" y="0"/>
                  </a:cubicBezTo>
                  <a:cubicBezTo>
                    <a:pt x="394145" y="0"/>
                    <a:pt x="415065" y="8665"/>
                    <a:pt x="430488" y="24088"/>
                  </a:cubicBezTo>
                  <a:close/>
                </a:path>
              </a:pathLst>
            </a:custGeom>
            <a:blipFill>
              <a:blip r:embed="rId5"/>
              <a:stretch>
                <a:fillRect l="-38691" r="-38691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275409" y="1341965"/>
            <a:ext cx="12880854" cy="1287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СПЕКТР СПЕЦИАЛЬНОСТЕЙ ПРОФЕССИОНАЛЬНОГО ОБРАЗОВАНИЯ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857689" y="312694"/>
            <a:ext cx="5695224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b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 ПРОФЕССИОНАЛЬНОЕ ОБРАЗОВАНИЕ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13276" y="2911026"/>
            <a:ext cx="10239940" cy="4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ИНТЕЛЛЕКТУАЛЬНАЯ НЕДОСТАТОЧНОСТЬ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13276" y="3530226"/>
            <a:ext cx="8630724" cy="6671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2" lvl="1" indent="-226696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Вышивальщица</a:t>
            </a:r>
          </a:p>
          <a:p>
            <a:pPr marL="453392" lvl="1" indent="-226696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Вязальщица</a:t>
            </a:r>
          </a:p>
          <a:p>
            <a:pPr marL="453392" lvl="1" indent="-226696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Животновод</a:t>
            </a:r>
          </a:p>
          <a:p>
            <a:pPr marL="453392" lvl="1" indent="-226696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Затяжчик обуви</a:t>
            </a:r>
          </a:p>
          <a:p>
            <a:pPr marL="453392" lvl="1" indent="-226696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Изготовитель декоративных элементов мебели</a:t>
            </a:r>
          </a:p>
          <a:p>
            <a:pPr marL="453392" lvl="1" indent="-226696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Изготовитель художественных изделий из соломки</a:t>
            </a:r>
          </a:p>
          <a:p>
            <a:pPr marL="453392" lvl="1" indent="-226696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Исполнитель художественно-оформительских работ</a:t>
            </a:r>
          </a:p>
          <a:p>
            <a:pPr marL="453392" lvl="1" indent="-226696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Маляр</a:t>
            </a:r>
          </a:p>
          <a:p>
            <a:pPr marL="453392" lvl="1" indent="-226696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Машинист расфасовочно-упаковочных машин</a:t>
            </a:r>
          </a:p>
          <a:p>
            <a:pPr marL="453392" lvl="1" indent="-226696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Монтажник санитарно-технических систем и оборудования</a:t>
            </a:r>
          </a:p>
          <a:p>
            <a:pPr marL="453392" lvl="1" indent="-226696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Облицовщик-плиточник</a:t>
            </a:r>
          </a:p>
          <a:p>
            <a:pPr marL="453392" lvl="1" indent="-226696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Обойщик мебели</a:t>
            </a:r>
          </a:p>
          <a:p>
            <a:pPr marL="453392" lvl="1" indent="-226696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Обувщик по ремонту обуви</a:t>
            </a:r>
          </a:p>
          <a:p>
            <a:pPr marL="453392" lvl="1" indent="-226696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Овощевод</a:t>
            </a:r>
          </a:p>
          <a:p>
            <a:pPr marL="453392" lvl="1" indent="-226696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Цветовод</a:t>
            </a:r>
          </a:p>
          <a:p>
            <a:pPr marL="453392" lvl="1" indent="-226696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Швея</a:t>
            </a:r>
          </a:p>
          <a:p>
            <a:pPr marL="453392" lvl="1" indent="-226696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Штукатур</a:t>
            </a:r>
          </a:p>
          <a:p>
            <a:pPr algn="l">
              <a:lnSpc>
                <a:spcPts val="2940"/>
              </a:lnSpc>
            </a:pPr>
            <a:endParaRPr lang="en-US"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266094" y="3520701"/>
            <a:ext cx="7780338" cy="6790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Оператор машинного доения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Отводчик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Переплетчик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Плотник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Полевод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Пчеловод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Рабочий зеленого строительства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Резчик по дереву и бересте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Садовод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Сборщик обуви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Слесарь механосборочных работ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Слесарь по ремонту сельскохозяйственных машин и оборудования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Столяр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Ткач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Флорист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4215" y="2677827"/>
            <a:ext cx="6792280" cy="755141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9339" y="1151889"/>
            <a:ext cx="17072361" cy="7469158"/>
          </a:xfrm>
          <a:custGeom>
            <a:avLst/>
            <a:gdLst/>
            <a:ahLst/>
            <a:cxnLst/>
            <a:rect l="l" t="t" r="r" b="b"/>
            <a:pathLst>
              <a:path w="17072361" h="7469158">
                <a:moveTo>
                  <a:pt x="0" y="0"/>
                </a:moveTo>
                <a:lnTo>
                  <a:pt x="17072361" y="0"/>
                </a:lnTo>
                <a:lnTo>
                  <a:pt x="17072361" y="7469158"/>
                </a:lnTo>
                <a:lnTo>
                  <a:pt x="0" y="74691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9339" y="374477"/>
            <a:ext cx="1276239" cy="1030808"/>
          </a:xfrm>
          <a:custGeom>
            <a:avLst/>
            <a:gdLst/>
            <a:ahLst/>
            <a:cxnLst/>
            <a:rect l="l" t="t" r="r" b="b"/>
            <a:pathLst>
              <a:path w="1276239" h="1030808">
                <a:moveTo>
                  <a:pt x="0" y="0"/>
                </a:moveTo>
                <a:lnTo>
                  <a:pt x="1276238" y="0"/>
                </a:lnTo>
                <a:lnTo>
                  <a:pt x="1276238" y="1030808"/>
                </a:lnTo>
                <a:lnTo>
                  <a:pt x="0" y="10308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94225" y="8644923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3" y="0"/>
                </a:lnTo>
                <a:lnTo>
                  <a:pt x="1038273" y="259569"/>
                </a:lnTo>
                <a:lnTo>
                  <a:pt x="0" y="2595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-5400000">
            <a:off x="12351570" y="4852271"/>
            <a:ext cx="10944618" cy="1129159"/>
            <a:chOff x="0" y="0"/>
            <a:chExt cx="2882533" cy="2973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82533" cy="297392"/>
            </a:xfrm>
            <a:custGeom>
              <a:avLst/>
              <a:gdLst/>
              <a:ahLst/>
              <a:cxnLst/>
              <a:rect l="l" t="t" r="r" b="b"/>
              <a:pathLst>
                <a:path w="2882533" h="297392">
                  <a:moveTo>
                    <a:pt x="0" y="0"/>
                  </a:moveTo>
                  <a:lnTo>
                    <a:pt x="2882533" y="0"/>
                  </a:lnTo>
                  <a:lnTo>
                    <a:pt x="2882533" y="297392"/>
                  </a:lnTo>
                  <a:lnTo>
                    <a:pt x="0" y="297392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82533" cy="335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12503970" y="5004671"/>
            <a:ext cx="10944618" cy="1129159"/>
            <a:chOff x="0" y="0"/>
            <a:chExt cx="2882533" cy="29739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82533" cy="297392"/>
            </a:xfrm>
            <a:custGeom>
              <a:avLst/>
              <a:gdLst/>
              <a:ahLst/>
              <a:cxnLst/>
              <a:rect l="l" t="t" r="r" b="b"/>
              <a:pathLst>
                <a:path w="2882533" h="297392">
                  <a:moveTo>
                    <a:pt x="0" y="0"/>
                  </a:moveTo>
                  <a:lnTo>
                    <a:pt x="2882533" y="0"/>
                  </a:lnTo>
                  <a:lnTo>
                    <a:pt x="2882533" y="297392"/>
                  </a:lnTo>
                  <a:lnTo>
                    <a:pt x="0" y="297392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882533" cy="335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12656370" y="5157071"/>
            <a:ext cx="10944618" cy="1129159"/>
            <a:chOff x="0" y="0"/>
            <a:chExt cx="2882533" cy="2973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82533" cy="297392"/>
            </a:xfrm>
            <a:custGeom>
              <a:avLst/>
              <a:gdLst/>
              <a:ahLst/>
              <a:cxnLst/>
              <a:rect l="l" t="t" r="r" b="b"/>
              <a:pathLst>
                <a:path w="2882533" h="297392">
                  <a:moveTo>
                    <a:pt x="0" y="0"/>
                  </a:moveTo>
                  <a:lnTo>
                    <a:pt x="2882533" y="0"/>
                  </a:lnTo>
                  <a:lnTo>
                    <a:pt x="2882533" y="297392"/>
                  </a:lnTo>
                  <a:lnTo>
                    <a:pt x="0" y="297392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882533" cy="335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048420" y="379268"/>
            <a:ext cx="12968298" cy="909000"/>
            <a:chOff x="0" y="0"/>
            <a:chExt cx="3415519" cy="23940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415519" cy="239408"/>
            </a:xfrm>
            <a:custGeom>
              <a:avLst/>
              <a:gdLst/>
              <a:ahLst/>
              <a:cxnLst/>
              <a:rect l="l" t="t" r="r" b="b"/>
              <a:pathLst>
                <a:path w="3415519" h="239408">
                  <a:moveTo>
                    <a:pt x="7164" y="0"/>
                  </a:moveTo>
                  <a:lnTo>
                    <a:pt x="3408355" y="0"/>
                  </a:lnTo>
                  <a:cubicBezTo>
                    <a:pt x="3410255" y="0"/>
                    <a:pt x="3412077" y="755"/>
                    <a:pt x="3413421" y="2098"/>
                  </a:cubicBezTo>
                  <a:cubicBezTo>
                    <a:pt x="3414764" y="3442"/>
                    <a:pt x="3415519" y="5264"/>
                    <a:pt x="3415519" y="7164"/>
                  </a:cubicBezTo>
                  <a:lnTo>
                    <a:pt x="3415519" y="232244"/>
                  </a:lnTo>
                  <a:cubicBezTo>
                    <a:pt x="3415519" y="234144"/>
                    <a:pt x="3414764" y="235966"/>
                    <a:pt x="3413421" y="237309"/>
                  </a:cubicBezTo>
                  <a:cubicBezTo>
                    <a:pt x="3412077" y="238653"/>
                    <a:pt x="3410255" y="239408"/>
                    <a:pt x="3408355" y="239408"/>
                  </a:cubicBezTo>
                  <a:lnTo>
                    <a:pt x="7164" y="239408"/>
                  </a:lnTo>
                  <a:cubicBezTo>
                    <a:pt x="5264" y="239408"/>
                    <a:pt x="3442" y="238653"/>
                    <a:pt x="2098" y="237309"/>
                  </a:cubicBezTo>
                  <a:cubicBezTo>
                    <a:pt x="755" y="235966"/>
                    <a:pt x="0" y="234144"/>
                    <a:pt x="0" y="232244"/>
                  </a:cubicBezTo>
                  <a:lnTo>
                    <a:pt x="0" y="7164"/>
                  </a:lnTo>
                  <a:cubicBezTo>
                    <a:pt x="0" y="5264"/>
                    <a:pt x="755" y="3442"/>
                    <a:pt x="2098" y="2098"/>
                  </a:cubicBezTo>
                  <a:cubicBezTo>
                    <a:pt x="3442" y="755"/>
                    <a:pt x="5264" y="0"/>
                    <a:pt x="7164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415519" cy="277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485715" y="439447"/>
            <a:ext cx="16714682" cy="71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ПРОФЕССИОНАЛЬНАЯ ПОДГОТОВКА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9339" y="374477"/>
            <a:ext cx="1493159" cy="1206013"/>
          </a:xfrm>
          <a:custGeom>
            <a:avLst/>
            <a:gdLst/>
            <a:ahLst/>
            <a:cxnLst/>
            <a:rect l="l" t="t" r="r" b="b"/>
            <a:pathLst>
              <a:path w="1493159" h="1206013">
                <a:moveTo>
                  <a:pt x="0" y="0"/>
                </a:moveTo>
                <a:lnTo>
                  <a:pt x="1493159" y="0"/>
                </a:lnTo>
                <a:lnTo>
                  <a:pt x="1493159" y="1206013"/>
                </a:lnTo>
                <a:lnTo>
                  <a:pt x="0" y="12060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4225" y="8644923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3" y="0"/>
                </a:lnTo>
                <a:lnTo>
                  <a:pt x="1038273" y="259569"/>
                </a:lnTo>
                <a:lnTo>
                  <a:pt x="0" y="259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5400000">
            <a:off x="12351570" y="4852271"/>
            <a:ext cx="10944618" cy="1129159"/>
            <a:chOff x="0" y="0"/>
            <a:chExt cx="2882533" cy="2973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82533" cy="297392"/>
            </a:xfrm>
            <a:custGeom>
              <a:avLst/>
              <a:gdLst/>
              <a:ahLst/>
              <a:cxnLst/>
              <a:rect l="l" t="t" r="r" b="b"/>
              <a:pathLst>
                <a:path w="2882533" h="297392">
                  <a:moveTo>
                    <a:pt x="0" y="0"/>
                  </a:moveTo>
                  <a:lnTo>
                    <a:pt x="2882533" y="0"/>
                  </a:lnTo>
                  <a:lnTo>
                    <a:pt x="2882533" y="297392"/>
                  </a:lnTo>
                  <a:lnTo>
                    <a:pt x="0" y="297392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882533" cy="335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2503970" y="5004671"/>
            <a:ext cx="10944618" cy="1129159"/>
            <a:chOff x="0" y="0"/>
            <a:chExt cx="2882533" cy="2973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882533" cy="297392"/>
            </a:xfrm>
            <a:custGeom>
              <a:avLst/>
              <a:gdLst/>
              <a:ahLst/>
              <a:cxnLst/>
              <a:rect l="l" t="t" r="r" b="b"/>
              <a:pathLst>
                <a:path w="2882533" h="297392">
                  <a:moveTo>
                    <a:pt x="0" y="0"/>
                  </a:moveTo>
                  <a:lnTo>
                    <a:pt x="2882533" y="0"/>
                  </a:lnTo>
                  <a:lnTo>
                    <a:pt x="2882533" y="297392"/>
                  </a:lnTo>
                  <a:lnTo>
                    <a:pt x="0" y="297392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882533" cy="335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12656370" y="5157071"/>
            <a:ext cx="10944618" cy="1129159"/>
            <a:chOff x="0" y="0"/>
            <a:chExt cx="2882533" cy="2973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82533" cy="297392"/>
            </a:xfrm>
            <a:custGeom>
              <a:avLst/>
              <a:gdLst/>
              <a:ahLst/>
              <a:cxnLst/>
              <a:rect l="l" t="t" r="r" b="b"/>
              <a:pathLst>
                <a:path w="2882533" h="297392">
                  <a:moveTo>
                    <a:pt x="0" y="0"/>
                  </a:moveTo>
                  <a:lnTo>
                    <a:pt x="2882533" y="0"/>
                  </a:lnTo>
                  <a:lnTo>
                    <a:pt x="2882533" y="297392"/>
                  </a:lnTo>
                  <a:lnTo>
                    <a:pt x="0" y="297392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882533" cy="335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794225" y="1580490"/>
            <a:ext cx="15792995" cy="7324001"/>
          </a:xfrm>
          <a:custGeom>
            <a:avLst/>
            <a:gdLst/>
            <a:ahLst/>
            <a:cxnLst/>
            <a:rect l="l" t="t" r="r" b="b"/>
            <a:pathLst>
              <a:path w="15792995" h="7324001">
                <a:moveTo>
                  <a:pt x="0" y="0"/>
                </a:moveTo>
                <a:lnTo>
                  <a:pt x="15792995" y="0"/>
                </a:lnTo>
                <a:lnTo>
                  <a:pt x="15792995" y="7324002"/>
                </a:lnTo>
                <a:lnTo>
                  <a:pt x="0" y="7324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048420" y="379268"/>
            <a:ext cx="12968298" cy="909000"/>
            <a:chOff x="0" y="0"/>
            <a:chExt cx="3415519" cy="23940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415519" cy="239408"/>
            </a:xfrm>
            <a:custGeom>
              <a:avLst/>
              <a:gdLst/>
              <a:ahLst/>
              <a:cxnLst/>
              <a:rect l="l" t="t" r="r" b="b"/>
              <a:pathLst>
                <a:path w="3415519" h="239408">
                  <a:moveTo>
                    <a:pt x="7164" y="0"/>
                  </a:moveTo>
                  <a:lnTo>
                    <a:pt x="3408355" y="0"/>
                  </a:lnTo>
                  <a:cubicBezTo>
                    <a:pt x="3410255" y="0"/>
                    <a:pt x="3412077" y="755"/>
                    <a:pt x="3413421" y="2098"/>
                  </a:cubicBezTo>
                  <a:cubicBezTo>
                    <a:pt x="3414764" y="3442"/>
                    <a:pt x="3415519" y="5264"/>
                    <a:pt x="3415519" y="7164"/>
                  </a:cubicBezTo>
                  <a:lnTo>
                    <a:pt x="3415519" y="232244"/>
                  </a:lnTo>
                  <a:cubicBezTo>
                    <a:pt x="3415519" y="234144"/>
                    <a:pt x="3414764" y="235966"/>
                    <a:pt x="3413421" y="237309"/>
                  </a:cubicBezTo>
                  <a:cubicBezTo>
                    <a:pt x="3412077" y="238653"/>
                    <a:pt x="3410255" y="239408"/>
                    <a:pt x="3408355" y="239408"/>
                  </a:cubicBezTo>
                  <a:lnTo>
                    <a:pt x="7164" y="239408"/>
                  </a:lnTo>
                  <a:cubicBezTo>
                    <a:pt x="5264" y="239408"/>
                    <a:pt x="3442" y="238653"/>
                    <a:pt x="2098" y="237309"/>
                  </a:cubicBezTo>
                  <a:cubicBezTo>
                    <a:pt x="755" y="235966"/>
                    <a:pt x="0" y="234144"/>
                    <a:pt x="0" y="232244"/>
                  </a:cubicBezTo>
                  <a:lnTo>
                    <a:pt x="0" y="7164"/>
                  </a:lnTo>
                  <a:cubicBezTo>
                    <a:pt x="0" y="5264"/>
                    <a:pt x="755" y="3442"/>
                    <a:pt x="2098" y="2098"/>
                  </a:cubicBezTo>
                  <a:cubicBezTo>
                    <a:pt x="3442" y="755"/>
                    <a:pt x="5264" y="0"/>
                    <a:pt x="7164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415519" cy="277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485715" y="439447"/>
            <a:ext cx="16714682" cy="71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ПРОФЕССИОНАЛЬНАЯ ПОДГОТОВКА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9339" y="374477"/>
            <a:ext cx="1461928" cy="1180788"/>
          </a:xfrm>
          <a:custGeom>
            <a:avLst/>
            <a:gdLst/>
            <a:ahLst/>
            <a:cxnLst/>
            <a:rect l="l" t="t" r="r" b="b"/>
            <a:pathLst>
              <a:path w="1461928" h="1180788">
                <a:moveTo>
                  <a:pt x="0" y="0"/>
                </a:moveTo>
                <a:lnTo>
                  <a:pt x="1461928" y="0"/>
                </a:lnTo>
                <a:lnTo>
                  <a:pt x="1461928" y="1180788"/>
                </a:lnTo>
                <a:lnTo>
                  <a:pt x="0" y="1180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4225" y="8644923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3" y="0"/>
                </a:lnTo>
                <a:lnTo>
                  <a:pt x="1038273" y="259569"/>
                </a:lnTo>
                <a:lnTo>
                  <a:pt x="0" y="259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5400000">
            <a:off x="12351570" y="4852271"/>
            <a:ext cx="10944618" cy="1129159"/>
            <a:chOff x="0" y="0"/>
            <a:chExt cx="2882533" cy="2973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82533" cy="297392"/>
            </a:xfrm>
            <a:custGeom>
              <a:avLst/>
              <a:gdLst/>
              <a:ahLst/>
              <a:cxnLst/>
              <a:rect l="l" t="t" r="r" b="b"/>
              <a:pathLst>
                <a:path w="2882533" h="297392">
                  <a:moveTo>
                    <a:pt x="0" y="0"/>
                  </a:moveTo>
                  <a:lnTo>
                    <a:pt x="2882533" y="0"/>
                  </a:lnTo>
                  <a:lnTo>
                    <a:pt x="2882533" y="297392"/>
                  </a:lnTo>
                  <a:lnTo>
                    <a:pt x="0" y="297392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882533" cy="335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2503970" y="5004671"/>
            <a:ext cx="10944618" cy="1129159"/>
            <a:chOff x="0" y="0"/>
            <a:chExt cx="2882533" cy="2973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882533" cy="297392"/>
            </a:xfrm>
            <a:custGeom>
              <a:avLst/>
              <a:gdLst/>
              <a:ahLst/>
              <a:cxnLst/>
              <a:rect l="l" t="t" r="r" b="b"/>
              <a:pathLst>
                <a:path w="2882533" h="297392">
                  <a:moveTo>
                    <a:pt x="0" y="0"/>
                  </a:moveTo>
                  <a:lnTo>
                    <a:pt x="2882533" y="0"/>
                  </a:lnTo>
                  <a:lnTo>
                    <a:pt x="2882533" y="297392"/>
                  </a:lnTo>
                  <a:lnTo>
                    <a:pt x="0" y="297392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882533" cy="335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12656370" y="5157071"/>
            <a:ext cx="10944618" cy="1129159"/>
            <a:chOff x="0" y="0"/>
            <a:chExt cx="2882533" cy="2973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82533" cy="297392"/>
            </a:xfrm>
            <a:custGeom>
              <a:avLst/>
              <a:gdLst/>
              <a:ahLst/>
              <a:cxnLst/>
              <a:rect l="l" t="t" r="r" b="b"/>
              <a:pathLst>
                <a:path w="2882533" h="297392">
                  <a:moveTo>
                    <a:pt x="0" y="0"/>
                  </a:moveTo>
                  <a:lnTo>
                    <a:pt x="2882533" y="0"/>
                  </a:lnTo>
                  <a:lnTo>
                    <a:pt x="2882533" y="297392"/>
                  </a:lnTo>
                  <a:lnTo>
                    <a:pt x="0" y="297392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882533" cy="335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434031" y="379268"/>
            <a:ext cx="14582687" cy="909000"/>
            <a:chOff x="0" y="0"/>
            <a:chExt cx="3840708" cy="2394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840708" cy="239408"/>
            </a:xfrm>
            <a:custGeom>
              <a:avLst/>
              <a:gdLst/>
              <a:ahLst/>
              <a:cxnLst/>
              <a:rect l="l" t="t" r="r" b="b"/>
              <a:pathLst>
                <a:path w="3840708" h="239408">
                  <a:moveTo>
                    <a:pt x="6371" y="0"/>
                  </a:moveTo>
                  <a:lnTo>
                    <a:pt x="3834337" y="0"/>
                  </a:lnTo>
                  <a:cubicBezTo>
                    <a:pt x="3837856" y="0"/>
                    <a:pt x="3840708" y="2852"/>
                    <a:pt x="3840708" y="6371"/>
                  </a:cubicBezTo>
                  <a:lnTo>
                    <a:pt x="3840708" y="233037"/>
                  </a:lnTo>
                  <a:cubicBezTo>
                    <a:pt x="3840708" y="234726"/>
                    <a:pt x="3840037" y="236347"/>
                    <a:pt x="3838842" y="237542"/>
                  </a:cubicBezTo>
                  <a:cubicBezTo>
                    <a:pt x="3837647" y="238736"/>
                    <a:pt x="3836027" y="239408"/>
                    <a:pt x="3834337" y="239408"/>
                  </a:cubicBezTo>
                  <a:lnTo>
                    <a:pt x="6371" y="239408"/>
                  </a:lnTo>
                  <a:cubicBezTo>
                    <a:pt x="4681" y="239408"/>
                    <a:pt x="3061" y="238736"/>
                    <a:pt x="1866" y="237542"/>
                  </a:cubicBezTo>
                  <a:cubicBezTo>
                    <a:pt x="671" y="236347"/>
                    <a:pt x="0" y="234726"/>
                    <a:pt x="0" y="233037"/>
                  </a:cubicBezTo>
                  <a:lnTo>
                    <a:pt x="0" y="6371"/>
                  </a:lnTo>
                  <a:cubicBezTo>
                    <a:pt x="0" y="4681"/>
                    <a:pt x="671" y="3061"/>
                    <a:pt x="1866" y="1866"/>
                  </a:cubicBezTo>
                  <a:cubicBezTo>
                    <a:pt x="3061" y="671"/>
                    <a:pt x="4681" y="0"/>
                    <a:pt x="6371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840708" cy="277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511249" y="1278246"/>
            <a:ext cx="13514976" cy="8582010"/>
          </a:xfrm>
          <a:custGeom>
            <a:avLst/>
            <a:gdLst/>
            <a:ahLst/>
            <a:cxnLst/>
            <a:rect l="l" t="t" r="r" b="b"/>
            <a:pathLst>
              <a:path w="13514976" h="8582010">
                <a:moveTo>
                  <a:pt x="0" y="0"/>
                </a:moveTo>
                <a:lnTo>
                  <a:pt x="13514976" y="0"/>
                </a:lnTo>
                <a:lnTo>
                  <a:pt x="13514976" y="8582010"/>
                </a:lnTo>
                <a:lnTo>
                  <a:pt x="0" y="85820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157793" y="439447"/>
            <a:ext cx="16714682" cy="71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ПТО И ПРОФЕССИОНАЛЬНАЯ ПОДГОТОВКА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7706" y="9258300"/>
            <a:ext cx="19255699" cy="625754"/>
            <a:chOff x="0" y="0"/>
            <a:chExt cx="5071460" cy="1648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71460" cy="164808"/>
            </a:xfrm>
            <a:custGeom>
              <a:avLst/>
              <a:gdLst/>
              <a:ahLst/>
              <a:cxnLst/>
              <a:rect l="l" t="t" r="r" b="b"/>
              <a:pathLst>
                <a:path w="5071460" h="164808">
                  <a:moveTo>
                    <a:pt x="0" y="0"/>
                  </a:moveTo>
                  <a:lnTo>
                    <a:pt x="5071460" y="0"/>
                  </a:lnTo>
                  <a:lnTo>
                    <a:pt x="5071460" y="164808"/>
                  </a:lnTo>
                  <a:lnTo>
                    <a:pt x="0" y="164808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71460" cy="202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48420" y="379268"/>
            <a:ext cx="12968298" cy="909000"/>
            <a:chOff x="0" y="0"/>
            <a:chExt cx="3415519" cy="2394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15519" cy="239408"/>
            </a:xfrm>
            <a:custGeom>
              <a:avLst/>
              <a:gdLst/>
              <a:ahLst/>
              <a:cxnLst/>
              <a:rect l="l" t="t" r="r" b="b"/>
              <a:pathLst>
                <a:path w="3415519" h="239408">
                  <a:moveTo>
                    <a:pt x="7164" y="0"/>
                  </a:moveTo>
                  <a:lnTo>
                    <a:pt x="3408355" y="0"/>
                  </a:lnTo>
                  <a:cubicBezTo>
                    <a:pt x="3410255" y="0"/>
                    <a:pt x="3412077" y="755"/>
                    <a:pt x="3413421" y="2098"/>
                  </a:cubicBezTo>
                  <a:cubicBezTo>
                    <a:pt x="3414764" y="3442"/>
                    <a:pt x="3415519" y="5264"/>
                    <a:pt x="3415519" y="7164"/>
                  </a:cubicBezTo>
                  <a:lnTo>
                    <a:pt x="3415519" y="232244"/>
                  </a:lnTo>
                  <a:cubicBezTo>
                    <a:pt x="3415519" y="234144"/>
                    <a:pt x="3414764" y="235966"/>
                    <a:pt x="3413421" y="237309"/>
                  </a:cubicBezTo>
                  <a:cubicBezTo>
                    <a:pt x="3412077" y="238653"/>
                    <a:pt x="3410255" y="239408"/>
                    <a:pt x="3408355" y="239408"/>
                  </a:cubicBezTo>
                  <a:lnTo>
                    <a:pt x="7164" y="239408"/>
                  </a:lnTo>
                  <a:cubicBezTo>
                    <a:pt x="5264" y="239408"/>
                    <a:pt x="3442" y="238653"/>
                    <a:pt x="2098" y="237309"/>
                  </a:cubicBezTo>
                  <a:cubicBezTo>
                    <a:pt x="755" y="235966"/>
                    <a:pt x="0" y="234144"/>
                    <a:pt x="0" y="232244"/>
                  </a:cubicBezTo>
                  <a:lnTo>
                    <a:pt x="0" y="7164"/>
                  </a:lnTo>
                  <a:cubicBezTo>
                    <a:pt x="0" y="5264"/>
                    <a:pt x="755" y="3442"/>
                    <a:pt x="2098" y="2098"/>
                  </a:cubicBezTo>
                  <a:cubicBezTo>
                    <a:pt x="3442" y="755"/>
                    <a:pt x="5264" y="0"/>
                    <a:pt x="7164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415519" cy="277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221027" y="898916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3" y="0"/>
                </a:lnTo>
                <a:lnTo>
                  <a:pt x="1038273" y="259568"/>
                </a:lnTo>
                <a:lnTo>
                  <a:pt x="0" y="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4225" y="8644923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3" y="0"/>
                </a:lnTo>
                <a:lnTo>
                  <a:pt x="1038273" y="259569"/>
                </a:lnTo>
                <a:lnTo>
                  <a:pt x="0" y="2595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54629" y="286094"/>
            <a:ext cx="1517464" cy="1225644"/>
          </a:xfrm>
          <a:custGeom>
            <a:avLst/>
            <a:gdLst/>
            <a:ahLst/>
            <a:cxnLst/>
            <a:rect l="l" t="t" r="r" b="b"/>
            <a:pathLst>
              <a:path w="1517464" h="1225644">
                <a:moveTo>
                  <a:pt x="0" y="0"/>
                </a:moveTo>
                <a:lnTo>
                  <a:pt x="1517464" y="0"/>
                </a:lnTo>
                <a:lnTo>
                  <a:pt x="1517464" y="1225644"/>
                </a:lnTo>
                <a:lnTo>
                  <a:pt x="0" y="12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678921" y="1675621"/>
            <a:ext cx="10729797" cy="7471841"/>
          </a:xfrm>
          <a:custGeom>
            <a:avLst/>
            <a:gdLst/>
            <a:ahLst/>
            <a:cxnLst/>
            <a:rect l="l" t="t" r="r" b="b"/>
            <a:pathLst>
              <a:path w="10729797" h="7471841">
                <a:moveTo>
                  <a:pt x="0" y="0"/>
                </a:moveTo>
                <a:lnTo>
                  <a:pt x="10729797" y="0"/>
                </a:lnTo>
                <a:lnTo>
                  <a:pt x="10729797" y="7471841"/>
                </a:lnTo>
                <a:lnTo>
                  <a:pt x="0" y="74718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7408002" y="3675207"/>
            <a:ext cx="3471997" cy="347199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5000" r="-25000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812074" y="3178664"/>
            <a:ext cx="4706310" cy="1553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3045E"/>
                </a:solidFill>
                <a:latin typeface="Lato"/>
                <a:ea typeface="Lato"/>
                <a:cs typeface="Lato"/>
                <a:sym typeface="Lato"/>
              </a:rPr>
              <a:t>Не требует создания специальных условий в виде групп уменьшенной наполняемости, дополнительных педагогических кадров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57966" y="419710"/>
            <a:ext cx="11152664" cy="71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ИНКЛЮЗИВНАЯ ПРОФОРИЕНТАЦИЯ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983874" y="1838152"/>
            <a:ext cx="2926481" cy="521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 b="1">
                <a:solidFill>
                  <a:srgbClr val="03045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Общий поток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992812" y="1847677"/>
            <a:ext cx="5079516" cy="78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03045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Специальные условия </a:t>
            </a:r>
          </a:p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03045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  колледже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532569" y="3031906"/>
            <a:ext cx="5543036" cy="1553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3045E"/>
                </a:solidFill>
                <a:latin typeface="Lato"/>
                <a:ea typeface="Lato"/>
                <a:cs typeface="Lato"/>
                <a:sym typeface="Lato"/>
              </a:rPr>
              <a:t>Нуждается в  группах уменьшенной наполняемости, дополнительных педагогических кадрах, оказании коррекционно-педагогической помощи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992812" y="7818584"/>
            <a:ext cx="5079516" cy="118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Профессиональная </a:t>
            </a:r>
          </a:p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подготовка в </a:t>
            </a:r>
          </a:p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специальной школе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165229" y="7985403"/>
            <a:ext cx="4886330" cy="78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Обучение по отдельным трудовым функциям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937430" y="6737047"/>
            <a:ext cx="4733315" cy="772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3045E"/>
                </a:solidFill>
                <a:latin typeface="Lato"/>
                <a:ea typeface="Lato"/>
                <a:cs typeface="Lato"/>
                <a:sym typeface="Lato"/>
              </a:rPr>
              <a:t>Нуждается в  защищенных условиях обучения и социализации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6884942"/>
            <a:ext cx="4367202" cy="772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3045E"/>
                </a:solidFill>
                <a:latin typeface="Lato"/>
                <a:ea typeface="Lato"/>
                <a:cs typeface="Lato"/>
                <a:sym typeface="Lato"/>
              </a:rPr>
              <a:t>Не может освоить квалификацию целиком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20483" y="2292960"/>
            <a:ext cx="14091313" cy="6412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2" lvl="1" indent="-259081" algn="l">
              <a:lnSpc>
                <a:spcPts val="3912"/>
              </a:lnSpc>
              <a:buFont typeface="Arial"/>
              <a:buChar char="•"/>
            </a:pPr>
            <a:r>
              <a:rPr lang="en-US" sz="2400" b="1" u="none" strike="noStrike">
                <a:solidFill>
                  <a:srgbClr val="1B294A"/>
                </a:solidFill>
                <a:latin typeface="Lato Bold"/>
                <a:ea typeface="Lato Bold"/>
                <a:cs typeface="Lato Bold"/>
                <a:sym typeface="Lato Bold"/>
              </a:rPr>
              <a:t>СИСТЕМНОСТЬ И ПЛАНОМЕРНОСТЬ:  </a:t>
            </a:r>
          </a:p>
          <a:p>
            <a:pPr marL="1036323" lvl="2" indent="-345441" algn="l">
              <a:lnSpc>
                <a:spcPts val="3912"/>
              </a:lnSpc>
              <a:buFont typeface="Arial"/>
              <a:buChar char="⚬"/>
            </a:pPr>
            <a:r>
              <a:rPr lang="en-US" sz="2400" b="1" u="none" strike="noStrike">
                <a:solidFill>
                  <a:srgbClr val="1B294A"/>
                </a:solidFill>
                <a:latin typeface="Lato Bold"/>
                <a:ea typeface="Lato Bold"/>
                <a:cs typeface="Lato Bold"/>
                <a:sym typeface="Lato Bold"/>
              </a:rPr>
              <a:t>профориентация должна быть постоянной и структурированной</a:t>
            </a:r>
          </a:p>
          <a:p>
            <a:pPr marL="518162" lvl="1" indent="-259081" algn="l">
              <a:lnSpc>
                <a:spcPts val="3912"/>
              </a:lnSpc>
              <a:buFont typeface="Arial"/>
              <a:buChar char="•"/>
            </a:pPr>
            <a:r>
              <a:rPr lang="en-US" sz="2400" b="1" u="none" strike="noStrike">
                <a:solidFill>
                  <a:srgbClr val="1B294A"/>
                </a:solidFill>
                <a:latin typeface="Lato Bold"/>
                <a:ea typeface="Lato Bold"/>
                <a:cs typeface="Lato Bold"/>
                <a:sym typeface="Lato Bold"/>
              </a:rPr>
              <a:t>ИНДИВИДУАЛИЗАЦИЯ: </a:t>
            </a:r>
          </a:p>
          <a:p>
            <a:pPr marL="1036323" lvl="2" indent="-345441" algn="l">
              <a:lnSpc>
                <a:spcPts val="3912"/>
              </a:lnSpc>
              <a:buFont typeface="Arial"/>
              <a:buChar char="⚬"/>
            </a:pPr>
            <a:r>
              <a:rPr lang="en-US" sz="2400" b="1" u="none" strike="noStrike">
                <a:solidFill>
                  <a:srgbClr val="1B294A"/>
                </a:solidFill>
                <a:latin typeface="Lato Bold"/>
                <a:ea typeface="Lato Bold"/>
                <a:cs typeface="Lato Bold"/>
                <a:sym typeface="Lato Bold"/>
              </a:rPr>
              <a:t>учет индивидуальных особенностей каждого учащегося с ОПФР</a:t>
            </a:r>
          </a:p>
          <a:p>
            <a:pPr marL="518162" lvl="1" indent="-259081" algn="l">
              <a:lnSpc>
                <a:spcPts val="3912"/>
              </a:lnSpc>
              <a:buFont typeface="Arial"/>
              <a:buChar char="•"/>
            </a:pPr>
            <a:r>
              <a:rPr lang="en-US" sz="2400" b="1" u="none" strike="noStrike">
                <a:solidFill>
                  <a:srgbClr val="1B294A"/>
                </a:solidFill>
                <a:latin typeface="Lato Bold"/>
                <a:ea typeface="Lato Bold"/>
                <a:cs typeface="Lato Bold"/>
                <a:sym typeface="Lato Bold"/>
              </a:rPr>
              <a:t>ОПОРА НА ДОСТУПНЫЕ ТРАЕКТОРИИ: </a:t>
            </a:r>
          </a:p>
          <a:p>
            <a:pPr marL="1036323" lvl="2" indent="-345441" algn="l">
              <a:lnSpc>
                <a:spcPts val="3912"/>
              </a:lnSpc>
              <a:buFont typeface="Arial"/>
              <a:buChar char="⚬"/>
            </a:pPr>
            <a:r>
              <a:rPr lang="en-US" sz="2400" b="1" u="none" strike="noStrike">
                <a:solidFill>
                  <a:srgbClr val="1B294A"/>
                </a:solidFill>
                <a:latin typeface="Lato Bold"/>
                <a:ea typeface="Lato Bold"/>
                <a:cs typeface="Lato Bold"/>
                <a:sym typeface="Lato Bold"/>
              </a:rPr>
              <a:t>Использование утвержденных путей обучения и трудоустройства (из Концепции 2025-2027)</a:t>
            </a:r>
          </a:p>
          <a:p>
            <a:pPr marL="518162" lvl="1" indent="-259081" algn="l">
              <a:lnSpc>
                <a:spcPts val="3912"/>
              </a:lnSpc>
              <a:buFont typeface="Arial"/>
              <a:buChar char="•"/>
            </a:pPr>
            <a:r>
              <a:rPr lang="en-US" sz="2400" b="1" u="none" strike="noStrike">
                <a:solidFill>
                  <a:srgbClr val="1B294A"/>
                </a:solidFill>
                <a:latin typeface="Lato Bold"/>
                <a:ea typeface="Lato Bold"/>
                <a:cs typeface="Lato Bold"/>
                <a:sym typeface="Lato Bold"/>
              </a:rPr>
              <a:t>КОМАНДНЫЙ ПОДХОД:</a:t>
            </a:r>
          </a:p>
          <a:p>
            <a:pPr marL="1036323" lvl="2" indent="-345441" algn="l">
              <a:lnSpc>
                <a:spcPts val="3912"/>
              </a:lnSpc>
              <a:buFont typeface="Arial"/>
              <a:buChar char="⚬"/>
            </a:pPr>
            <a:r>
              <a:rPr lang="en-US" sz="2400" b="1" u="none" strike="noStrike">
                <a:solidFill>
                  <a:srgbClr val="1B294A"/>
                </a:solidFill>
                <a:latin typeface="Lato Bold"/>
                <a:ea typeface="Lato Bold"/>
                <a:cs typeface="Lato Bold"/>
                <a:sym typeface="Lato Bold"/>
              </a:rPr>
              <a:t> вовлечение всех педагогов (классный руководитель, учителя, учитель-дефектолог,   педагог социальный, педагог-психолог)</a:t>
            </a:r>
          </a:p>
          <a:p>
            <a:pPr marL="518162" lvl="1" indent="-259081" algn="l">
              <a:lnSpc>
                <a:spcPts val="3912"/>
              </a:lnSpc>
              <a:buFont typeface="Arial"/>
              <a:buChar char="•"/>
            </a:pPr>
            <a:r>
              <a:rPr lang="en-US" sz="2400" b="1" u="none" strike="noStrike">
                <a:solidFill>
                  <a:srgbClr val="1B294A"/>
                </a:solidFill>
                <a:latin typeface="Lato Bold"/>
                <a:ea typeface="Lato Bold"/>
                <a:cs typeface="Lato Bold"/>
                <a:sym typeface="Lato Bold"/>
              </a:rPr>
              <a:t>ИНФОРМИРОВАННОСТЬ: </a:t>
            </a:r>
          </a:p>
          <a:p>
            <a:pPr marL="1036323" lvl="2" indent="-345441" algn="l">
              <a:lnSpc>
                <a:spcPts val="3912"/>
              </a:lnSpc>
              <a:buFont typeface="Arial"/>
              <a:buChar char="⚬"/>
            </a:pPr>
            <a:r>
              <a:rPr lang="en-US" sz="2400" b="1" u="none" strike="noStrike">
                <a:solidFill>
                  <a:srgbClr val="1B294A"/>
                </a:solidFill>
                <a:latin typeface="Lato Bold"/>
                <a:ea typeface="Lato Bold"/>
                <a:cs typeface="Lato Bold"/>
                <a:sym typeface="Lato Bold"/>
              </a:rPr>
              <a:t>Обеспечение информирования педагогов и законных представителей о возможных траекториях</a:t>
            </a: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993642" y="-5309393"/>
            <a:ext cx="1026135" cy="13702320"/>
            <a:chOff x="0" y="0"/>
            <a:chExt cx="270258" cy="36088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0258" cy="3608841"/>
            </a:xfrm>
            <a:custGeom>
              <a:avLst/>
              <a:gdLst/>
              <a:ahLst/>
              <a:cxnLst/>
              <a:rect l="l" t="t" r="r" b="b"/>
              <a:pathLst>
                <a:path w="270258" h="3608841">
                  <a:moveTo>
                    <a:pt x="120716" y="0"/>
                  </a:moveTo>
                  <a:lnTo>
                    <a:pt x="149542" y="0"/>
                  </a:lnTo>
                  <a:cubicBezTo>
                    <a:pt x="216211" y="0"/>
                    <a:pt x="270258" y="54046"/>
                    <a:pt x="270258" y="120716"/>
                  </a:cubicBezTo>
                  <a:lnTo>
                    <a:pt x="270258" y="3488125"/>
                  </a:lnTo>
                  <a:cubicBezTo>
                    <a:pt x="270258" y="3554795"/>
                    <a:pt x="216211" y="3608841"/>
                    <a:pt x="149542" y="3608841"/>
                  </a:cubicBezTo>
                  <a:lnTo>
                    <a:pt x="120716" y="3608841"/>
                  </a:lnTo>
                  <a:cubicBezTo>
                    <a:pt x="54046" y="3608841"/>
                    <a:pt x="0" y="3554795"/>
                    <a:pt x="0" y="3488125"/>
                  </a:cubicBezTo>
                  <a:lnTo>
                    <a:pt x="0" y="120716"/>
                  </a:lnTo>
                  <a:cubicBezTo>
                    <a:pt x="0" y="54046"/>
                    <a:pt x="54046" y="0"/>
                    <a:pt x="120716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0258" cy="36469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2351570" y="4852271"/>
            <a:ext cx="10944618" cy="1129159"/>
            <a:chOff x="0" y="0"/>
            <a:chExt cx="2882533" cy="2973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82533" cy="297392"/>
            </a:xfrm>
            <a:custGeom>
              <a:avLst/>
              <a:gdLst/>
              <a:ahLst/>
              <a:cxnLst/>
              <a:rect l="l" t="t" r="r" b="b"/>
              <a:pathLst>
                <a:path w="2882533" h="297392">
                  <a:moveTo>
                    <a:pt x="0" y="0"/>
                  </a:moveTo>
                  <a:lnTo>
                    <a:pt x="2882533" y="0"/>
                  </a:lnTo>
                  <a:lnTo>
                    <a:pt x="2882533" y="297392"/>
                  </a:lnTo>
                  <a:lnTo>
                    <a:pt x="0" y="297392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882533" cy="335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01496" y="1193443"/>
            <a:ext cx="15832947" cy="629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ОСНОВЫ ОРГАНИЗАЦИИ ПРОФОРИЕНТАЦИИ</a:t>
            </a:r>
          </a:p>
        </p:txBody>
      </p:sp>
      <p:sp>
        <p:nvSpPr>
          <p:cNvPr id="10" name="Freeform 10"/>
          <p:cNvSpPr/>
          <p:nvPr/>
        </p:nvSpPr>
        <p:spPr>
          <a:xfrm>
            <a:off x="1169921" y="2397735"/>
            <a:ext cx="550563" cy="516528"/>
          </a:xfrm>
          <a:custGeom>
            <a:avLst/>
            <a:gdLst/>
            <a:ahLst/>
            <a:cxnLst/>
            <a:rect l="l" t="t" r="r" b="b"/>
            <a:pathLst>
              <a:path w="550563" h="516528">
                <a:moveTo>
                  <a:pt x="0" y="0"/>
                </a:moveTo>
                <a:lnTo>
                  <a:pt x="550562" y="0"/>
                </a:lnTo>
                <a:lnTo>
                  <a:pt x="550562" y="516527"/>
                </a:lnTo>
                <a:lnTo>
                  <a:pt x="0" y="5165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69921" y="3257162"/>
            <a:ext cx="550563" cy="516528"/>
          </a:xfrm>
          <a:custGeom>
            <a:avLst/>
            <a:gdLst/>
            <a:ahLst/>
            <a:cxnLst/>
            <a:rect l="l" t="t" r="r" b="b"/>
            <a:pathLst>
              <a:path w="550563" h="516528">
                <a:moveTo>
                  <a:pt x="0" y="0"/>
                </a:moveTo>
                <a:lnTo>
                  <a:pt x="550562" y="0"/>
                </a:lnTo>
                <a:lnTo>
                  <a:pt x="550562" y="516528"/>
                </a:lnTo>
                <a:lnTo>
                  <a:pt x="0" y="516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69921" y="4345190"/>
            <a:ext cx="550563" cy="516528"/>
          </a:xfrm>
          <a:custGeom>
            <a:avLst/>
            <a:gdLst/>
            <a:ahLst/>
            <a:cxnLst/>
            <a:rect l="l" t="t" r="r" b="b"/>
            <a:pathLst>
              <a:path w="550563" h="516528">
                <a:moveTo>
                  <a:pt x="0" y="0"/>
                </a:moveTo>
                <a:lnTo>
                  <a:pt x="550562" y="0"/>
                </a:lnTo>
                <a:lnTo>
                  <a:pt x="550562" y="516528"/>
                </a:lnTo>
                <a:lnTo>
                  <a:pt x="0" y="516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69921" y="5828365"/>
            <a:ext cx="550563" cy="516528"/>
          </a:xfrm>
          <a:custGeom>
            <a:avLst/>
            <a:gdLst/>
            <a:ahLst/>
            <a:cxnLst/>
            <a:rect l="l" t="t" r="r" b="b"/>
            <a:pathLst>
              <a:path w="550563" h="516528">
                <a:moveTo>
                  <a:pt x="0" y="0"/>
                </a:moveTo>
                <a:lnTo>
                  <a:pt x="550562" y="0"/>
                </a:lnTo>
                <a:lnTo>
                  <a:pt x="550562" y="516528"/>
                </a:lnTo>
                <a:lnTo>
                  <a:pt x="0" y="516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69921" y="7306918"/>
            <a:ext cx="550563" cy="516528"/>
          </a:xfrm>
          <a:custGeom>
            <a:avLst/>
            <a:gdLst/>
            <a:ahLst/>
            <a:cxnLst/>
            <a:rect l="l" t="t" r="r" b="b"/>
            <a:pathLst>
              <a:path w="550563" h="516528">
                <a:moveTo>
                  <a:pt x="0" y="0"/>
                </a:moveTo>
                <a:lnTo>
                  <a:pt x="550562" y="0"/>
                </a:lnTo>
                <a:lnTo>
                  <a:pt x="550562" y="516527"/>
                </a:lnTo>
                <a:lnTo>
                  <a:pt x="0" y="5165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366060" y="415878"/>
            <a:ext cx="1517464" cy="1225644"/>
          </a:xfrm>
          <a:custGeom>
            <a:avLst/>
            <a:gdLst/>
            <a:ahLst/>
            <a:cxnLst/>
            <a:rect l="l" t="t" r="r" b="b"/>
            <a:pathLst>
              <a:path w="1517464" h="1225644">
                <a:moveTo>
                  <a:pt x="0" y="0"/>
                </a:moveTo>
                <a:lnTo>
                  <a:pt x="1517464" y="0"/>
                </a:lnTo>
                <a:lnTo>
                  <a:pt x="1517464" y="1225644"/>
                </a:lnTo>
                <a:lnTo>
                  <a:pt x="0" y="12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507321" y="-5823072"/>
            <a:ext cx="1030258" cy="14733801"/>
            <a:chOff x="0" y="0"/>
            <a:chExt cx="271344" cy="38805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344" cy="3880507"/>
            </a:xfrm>
            <a:custGeom>
              <a:avLst/>
              <a:gdLst/>
              <a:ahLst/>
              <a:cxnLst/>
              <a:rect l="l" t="t" r="r" b="b"/>
              <a:pathLst>
                <a:path w="271344" h="3880507">
                  <a:moveTo>
                    <a:pt x="120233" y="0"/>
                  </a:moveTo>
                  <a:lnTo>
                    <a:pt x="151111" y="0"/>
                  </a:lnTo>
                  <a:cubicBezTo>
                    <a:pt x="182999" y="0"/>
                    <a:pt x="213580" y="12667"/>
                    <a:pt x="236128" y="35215"/>
                  </a:cubicBezTo>
                  <a:cubicBezTo>
                    <a:pt x="258676" y="57763"/>
                    <a:pt x="271344" y="88345"/>
                    <a:pt x="271344" y="120233"/>
                  </a:cubicBezTo>
                  <a:lnTo>
                    <a:pt x="271344" y="3760275"/>
                  </a:lnTo>
                  <a:cubicBezTo>
                    <a:pt x="271344" y="3792162"/>
                    <a:pt x="258676" y="3822744"/>
                    <a:pt x="236128" y="3845292"/>
                  </a:cubicBezTo>
                  <a:cubicBezTo>
                    <a:pt x="213580" y="3867840"/>
                    <a:pt x="182999" y="3880507"/>
                    <a:pt x="151111" y="3880507"/>
                  </a:cubicBezTo>
                  <a:lnTo>
                    <a:pt x="120233" y="3880507"/>
                  </a:lnTo>
                  <a:cubicBezTo>
                    <a:pt x="88345" y="3880507"/>
                    <a:pt x="57763" y="3867840"/>
                    <a:pt x="35215" y="3845292"/>
                  </a:cubicBezTo>
                  <a:cubicBezTo>
                    <a:pt x="12667" y="3822744"/>
                    <a:pt x="0" y="3792162"/>
                    <a:pt x="0" y="3760275"/>
                  </a:cubicBezTo>
                  <a:lnTo>
                    <a:pt x="0" y="120233"/>
                  </a:lnTo>
                  <a:cubicBezTo>
                    <a:pt x="0" y="88345"/>
                    <a:pt x="12667" y="57763"/>
                    <a:pt x="35215" y="35215"/>
                  </a:cubicBezTo>
                  <a:cubicBezTo>
                    <a:pt x="57763" y="12667"/>
                    <a:pt x="88345" y="0"/>
                    <a:pt x="120233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1344" cy="3918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12351570" y="4852271"/>
            <a:ext cx="10944618" cy="1129159"/>
            <a:chOff x="0" y="0"/>
            <a:chExt cx="2882533" cy="2973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82533" cy="297392"/>
            </a:xfrm>
            <a:custGeom>
              <a:avLst/>
              <a:gdLst/>
              <a:ahLst/>
              <a:cxnLst/>
              <a:rect l="l" t="t" r="r" b="b"/>
              <a:pathLst>
                <a:path w="2882533" h="297392">
                  <a:moveTo>
                    <a:pt x="0" y="0"/>
                  </a:moveTo>
                  <a:lnTo>
                    <a:pt x="2882533" y="0"/>
                  </a:lnTo>
                  <a:lnTo>
                    <a:pt x="2882533" y="297392"/>
                  </a:lnTo>
                  <a:lnTo>
                    <a:pt x="0" y="297392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82533" cy="335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1496" y="1195504"/>
            <a:ext cx="15832947" cy="629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ИСПОЛЬЗОВАНИЕ СОВРЕМЕННЫХ ИНСТРУМЕНТОВ</a:t>
            </a:r>
          </a:p>
        </p:txBody>
      </p:sp>
      <p:sp>
        <p:nvSpPr>
          <p:cNvPr id="9" name="Freeform 9"/>
          <p:cNvSpPr/>
          <p:nvPr/>
        </p:nvSpPr>
        <p:spPr>
          <a:xfrm>
            <a:off x="1378159" y="4237617"/>
            <a:ext cx="550563" cy="516528"/>
          </a:xfrm>
          <a:custGeom>
            <a:avLst/>
            <a:gdLst/>
            <a:ahLst/>
            <a:cxnLst/>
            <a:rect l="l" t="t" r="r" b="b"/>
            <a:pathLst>
              <a:path w="550563" h="516528">
                <a:moveTo>
                  <a:pt x="0" y="0"/>
                </a:moveTo>
                <a:lnTo>
                  <a:pt x="550563" y="0"/>
                </a:lnTo>
                <a:lnTo>
                  <a:pt x="550563" y="516528"/>
                </a:lnTo>
                <a:lnTo>
                  <a:pt x="0" y="516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285910" y="3164084"/>
            <a:ext cx="16102549" cy="3282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1"/>
              </a:lnSpc>
            </a:pPr>
            <a:endParaRPr/>
          </a:p>
          <a:p>
            <a:pPr algn="l">
              <a:lnSpc>
                <a:spcPts val="6611"/>
              </a:lnSpc>
            </a:pPr>
            <a:r>
              <a:rPr lang="en-US" sz="3612" spc="4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Профориентационная диагностика (современные методики)</a:t>
            </a:r>
          </a:p>
          <a:p>
            <a:pPr algn="l">
              <a:lnSpc>
                <a:spcPts val="6611"/>
              </a:lnSpc>
            </a:pPr>
            <a:r>
              <a:rPr lang="en-US" sz="3612" spc="4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Профессиональные пробы (практическое погружение)</a:t>
            </a:r>
          </a:p>
          <a:p>
            <a:pPr algn="l">
              <a:lnSpc>
                <a:spcPts val="6611"/>
              </a:lnSpc>
            </a:pPr>
            <a:r>
              <a:rPr lang="en-US" sz="3612" spc="4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Ресурсы цифровой профориентации (сайты, платформы)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78159" y="5143500"/>
            <a:ext cx="550563" cy="516528"/>
          </a:xfrm>
          <a:custGeom>
            <a:avLst/>
            <a:gdLst/>
            <a:ahLst/>
            <a:cxnLst/>
            <a:rect l="l" t="t" r="r" b="b"/>
            <a:pathLst>
              <a:path w="550563" h="516528">
                <a:moveTo>
                  <a:pt x="0" y="0"/>
                </a:moveTo>
                <a:lnTo>
                  <a:pt x="550563" y="0"/>
                </a:lnTo>
                <a:lnTo>
                  <a:pt x="550563" y="516528"/>
                </a:lnTo>
                <a:lnTo>
                  <a:pt x="0" y="516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78159" y="5930247"/>
            <a:ext cx="550563" cy="516528"/>
          </a:xfrm>
          <a:custGeom>
            <a:avLst/>
            <a:gdLst/>
            <a:ahLst/>
            <a:cxnLst/>
            <a:rect l="l" t="t" r="r" b="b"/>
            <a:pathLst>
              <a:path w="550563" h="516528">
                <a:moveTo>
                  <a:pt x="0" y="0"/>
                </a:moveTo>
                <a:lnTo>
                  <a:pt x="550563" y="0"/>
                </a:lnTo>
                <a:lnTo>
                  <a:pt x="550563" y="516528"/>
                </a:lnTo>
                <a:lnTo>
                  <a:pt x="0" y="516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85110" y="415878"/>
            <a:ext cx="1517464" cy="1225644"/>
          </a:xfrm>
          <a:custGeom>
            <a:avLst/>
            <a:gdLst/>
            <a:ahLst/>
            <a:cxnLst/>
            <a:rect l="l" t="t" r="r" b="b"/>
            <a:pathLst>
              <a:path w="1517464" h="1225644">
                <a:moveTo>
                  <a:pt x="0" y="0"/>
                </a:moveTo>
                <a:lnTo>
                  <a:pt x="1517464" y="0"/>
                </a:lnTo>
                <a:lnTo>
                  <a:pt x="1517464" y="1225644"/>
                </a:lnTo>
                <a:lnTo>
                  <a:pt x="0" y="12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682145" y="-5997896"/>
            <a:ext cx="1030258" cy="15083450"/>
            <a:chOff x="0" y="0"/>
            <a:chExt cx="271344" cy="39725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344" cy="3972596"/>
            </a:xfrm>
            <a:custGeom>
              <a:avLst/>
              <a:gdLst/>
              <a:ahLst/>
              <a:cxnLst/>
              <a:rect l="l" t="t" r="r" b="b"/>
              <a:pathLst>
                <a:path w="271344" h="3972596">
                  <a:moveTo>
                    <a:pt x="120233" y="0"/>
                  </a:moveTo>
                  <a:lnTo>
                    <a:pt x="151111" y="0"/>
                  </a:lnTo>
                  <a:cubicBezTo>
                    <a:pt x="182999" y="0"/>
                    <a:pt x="213580" y="12667"/>
                    <a:pt x="236128" y="35215"/>
                  </a:cubicBezTo>
                  <a:cubicBezTo>
                    <a:pt x="258676" y="57763"/>
                    <a:pt x="271344" y="88345"/>
                    <a:pt x="271344" y="120233"/>
                  </a:cubicBezTo>
                  <a:lnTo>
                    <a:pt x="271344" y="3852363"/>
                  </a:lnTo>
                  <a:cubicBezTo>
                    <a:pt x="271344" y="3884251"/>
                    <a:pt x="258676" y="3914832"/>
                    <a:pt x="236128" y="3937381"/>
                  </a:cubicBezTo>
                  <a:cubicBezTo>
                    <a:pt x="213580" y="3959928"/>
                    <a:pt x="182999" y="3972596"/>
                    <a:pt x="151111" y="3972596"/>
                  </a:cubicBezTo>
                  <a:lnTo>
                    <a:pt x="120233" y="3972596"/>
                  </a:lnTo>
                  <a:cubicBezTo>
                    <a:pt x="88345" y="3972596"/>
                    <a:pt x="57763" y="3959928"/>
                    <a:pt x="35215" y="3937381"/>
                  </a:cubicBezTo>
                  <a:cubicBezTo>
                    <a:pt x="12667" y="3914832"/>
                    <a:pt x="0" y="3884251"/>
                    <a:pt x="0" y="3852363"/>
                  </a:cubicBezTo>
                  <a:lnTo>
                    <a:pt x="0" y="120233"/>
                  </a:lnTo>
                  <a:cubicBezTo>
                    <a:pt x="0" y="88345"/>
                    <a:pt x="12667" y="57763"/>
                    <a:pt x="35215" y="35215"/>
                  </a:cubicBezTo>
                  <a:cubicBezTo>
                    <a:pt x="57763" y="12667"/>
                    <a:pt x="88345" y="0"/>
                    <a:pt x="120233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1344" cy="40106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12351570" y="4852271"/>
            <a:ext cx="10944618" cy="1129159"/>
            <a:chOff x="0" y="0"/>
            <a:chExt cx="2882533" cy="2973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82533" cy="297392"/>
            </a:xfrm>
            <a:custGeom>
              <a:avLst/>
              <a:gdLst/>
              <a:ahLst/>
              <a:cxnLst/>
              <a:rect l="l" t="t" r="r" b="b"/>
              <a:pathLst>
                <a:path w="2882533" h="297392">
                  <a:moveTo>
                    <a:pt x="0" y="0"/>
                  </a:moveTo>
                  <a:lnTo>
                    <a:pt x="2882533" y="0"/>
                  </a:lnTo>
                  <a:lnTo>
                    <a:pt x="2882533" y="297392"/>
                  </a:lnTo>
                  <a:lnTo>
                    <a:pt x="0" y="297392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82533" cy="335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68996" y="5700482"/>
            <a:ext cx="3715732" cy="4298024"/>
          </a:xfrm>
          <a:custGeom>
            <a:avLst/>
            <a:gdLst/>
            <a:ahLst/>
            <a:cxnLst/>
            <a:rect l="l" t="t" r="r" b="b"/>
            <a:pathLst>
              <a:path w="3715732" h="4298024">
                <a:moveTo>
                  <a:pt x="0" y="0"/>
                </a:moveTo>
                <a:lnTo>
                  <a:pt x="3715733" y="0"/>
                </a:lnTo>
                <a:lnTo>
                  <a:pt x="3715733" y="4298023"/>
                </a:lnTo>
                <a:lnTo>
                  <a:pt x="0" y="4298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52" b="-515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862220" y="5700482"/>
            <a:ext cx="3132776" cy="4443654"/>
          </a:xfrm>
          <a:custGeom>
            <a:avLst/>
            <a:gdLst/>
            <a:ahLst/>
            <a:cxnLst/>
            <a:rect l="l" t="t" r="r" b="b"/>
            <a:pathLst>
              <a:path w="3132776" h="4443654">
                <a:moveTo>
                  <a:pt x="0" y="0"/>
                </a:moveTo>
                <a:lnTo>
                  <a:pt x="3132776" y="0"/>
                </a:lnTo>
                <a:lnTo>
                  <a:pt x="3132776" y="4443654"/>
                </a:lnTo>
                <a:lnTo>
                  <a:pt x="0" y="4443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22881" y="3969731"/>
            <a:ext cx="4672185" cy="5288569"/>
          </a:xfrm>
          <a:custGeom>
            <a:avLst/>
            <a:gdLst/>
            <a:ahLst/>
            <a:cxnLst/>
            <a:rect l="l" t="t" r="r" b="b"/>
            <a:pathLst>
              <a:path w="4672185" h="5288569">
                <a:moveTo>
                  <a:pt x="0" y="0"/>
                </a:moveTo>
                <a:lnTo>
                  <a:pt x="4672185" y="0"/>
                </a:lnTo>
                <a:lnTo>
                  <a:pt x="4672185" y="5288569"/>
                </a:lnTo>
                <a:lnTo>
                  <a:pt x="0" y="52885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01496" y="1195504"/>
            <a:ext cx="15832947" cy="629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РЕСУРСЫ ПРОФОРИЕНТАЦИИ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501496" y="2058958"/>
            <a:ext cx="10859359" cy="3453453"/>
            <a:chOff x="0" y="0"/>
            <a:chExt cx="14479145" cy="460460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479145" cy="4604605"/>
            </a:xfrm>
            <a:custGeom>
              <a:avLst/>
              <a:gdLst/>
              <a:ahLst/>
              <a:cxnLst/>
              <a:rect l="l" t="t" r="r" b="b"/>
              <a:pathLst>
                <a:path w="14479145" h="4604605">
                  <a:moveTo>
                    <a:pt x="0" y="0"/>
                  </a:moveTo>
                  <a:lnTo>
                    <a:pt x="14479145" y="0"/>
                  </a:lnTo>
                  <a:lnTo>
                    <a:pt x="14479145" y="4604605"/>
                  </a:lnTo>
                  <a:lnTo>
                    <a:pt x="0" y="4604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359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96135" y="577465"/>
              <a:ext cx="8050667" cy="3531718"/>
            </a:xfrm>
            <a:custGeom>
              <a:avLst/>
              <a:gdLst/>
              <a:ahLst/>
              <a:cxnLst/>
              <a:rect l="l" t="t" r="r" b="b"/>
              <a:pathLst>
                <a:path w="8050667" h="3531718">
                  <a:moveTo>
                    <a:pt x="0" y="0"/>
                  </a:moveTo>
                  <a:lnTo>
                    <a:pt x="8050667" y="0"/>
                  </a:lnTo>
                  <a:lnTo>
                    <a:pt x="8050667" y="3531719"/>
                  </a:lnTo>
                  <a:lnTo>
                    <a:pt x="0" y="3531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90241" t="-527231" r="-12327" b="-8254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632969" y="966030"/>
              <a:ext cx="7913833" cy="2836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20"/>
                </a:lnSpc>
              </a:pPr>
              <a:r>
                <a:rPr lang="en-US" sz="2443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Информационный ресурс</a:t>
              </a:r>
            </a:p>
            <a:p>
              <a:pPr algn="ctr">
                <a:lnSpc>
                  <a:spcPts val="3420"/>
                </a:lnSpc>
                <a:spcBef>
                  <a:spcPct val="0"/>
                </a:spcBef>
              </a:pPr>
              <a:r>
                <a:rPr lang="en-US" sz="2443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ПРОФЕССИОНАЛЬНЫЕ ТРАЕКТОРИИ ДЛЯ ЛИЦ С ОСОБЫМИ ОБРАЗОВАТЕЛЬНЫМИ ПОТРЕБНОСТЯМИ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2692028" y="463856"/>
              <a:ext cx="1337820" cy="1080547"/>
            </a:xfrm>
            <a:custGeom>
              <a:avLst/>
              <a:gdLst/>
              <a:ahLst/>
              <a:cxnLst/>
              <a:rect l="l" t="t" r="r" b="b"/>
              <a:pathLst>
                <a:path w="1337820" h="1080547">
                  <a:moveTo>
                    <a:pt x="0" y="0"/>
                  </a:moveTo>
                  <a:lnTo>
                    <a:pt x="1337820" y="0"/>
                  </a:lnTo>
                  <a:lnTo>
                    <a:pt x="1337820" y="1080547"/>
                  </a:lnTo>
                  <a:lnTo>
                    <a:pt x="0" y="1080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1297791" y="2443269"/>
            <a:ext cx="5671679" cy="789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Журнал Кем быть.</a:t>
            </a:r>
          </a:p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Рубрика “Инклюзивные профессии”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8303777" y="6881612"/>
            <a:ext cx="3978537" cy="2634762"/>
            <a:chOff x="0" y="0"/>
            <a:chExt cx="588630" cy="38981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88630" cy="389817"/>
            </a:xfrm>
            <a:custGeom>
              <a:avLst/>
              <a:gdLst/>
              <a:ahLst/>
              <a:cxnLst/>
              <a:rect l="l" t="t" r="r" b="b"/>
              <a:pathLst>
                <a:path w="588630" h="389817">
                  <a:moveTo>
                    <a:pt x="44756" y="0"/>
                  </a:moveTo>
                  <a:lnTo>
                    <a:pt x="543874" y="0"/>
                  </a:lnTo>
                  <a:cubicBezTo>
                    <a:pt x="568592" y="0"/>
                    <a:pt x="588630" y="20038"/>
                    <a:pt x="588630" y="44756"/>
                  </a:cubicBezTo>
                  <a:lnTo>
                    <a:pt x="588630" y="345060"/>
                  </a:lnTo>
                  <a:cubicBezTo>
                    <a:pt x="588630" y="369779"/>
                    <a:pt x="568592" y="389817"/>
                    <a:pt x="543874" y="389817"/>
                  </a:cubicBezTo>
                  <a:lnTo>
                    <a:pt x="44756" y="389817"/>
                  </a:lnTo>
                  <a:cubicBezTo>
                    <a:pt x="20038" y="389817"/>
                    <a:pt x="0" y="369779"/>
                    <a:pt x="0" y="345060"/>
                  </a:cubicBezTo>
                  <a:lnTo>
                    <a:pt x="0" y="44756"/>
                  </a:lnTo>
                  <a:cubicBezTo>
                    <a:pt x="0" y="20038"/>
                    <a:pt x="20038" y="0"/>
                    <a:pt x="44756" y="0"/>
                  </a:cubicBezTo>
                  <a:close/>
                </a:path>
              </a:pathLst>
            </a:custGeom>
            <a:blipFill>
              <a:blip r:embed="rId8"/>
              <a:stretch>
                <a:fillRect l="-11875" r="-5856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15575711" y="415878"/>
            <a:ext cx="1517464" cy="1225644"/>
          </a:xfrm>
          <a:custGeom>
            <a:avLst/>
            <a:gdLst/>
            <a:ahLst/>
            <a:cxnLst/>
            <a:rect l="l" t="t" r="r" b="b"/>
            <a:pathLst>
              <a:path w="1517464" h="1225644">
                <a:moveTo>
                  <a:pt x="0" y="0"/>
                </a:moveTo>
                <a:lnTo>
                  <a:pt x="1517464" y="0"/>
                </a:lnTo>
                <a:lnTo>
                  <a:pt x="1517464" y="1225644"/>
                </a:lnTo>
                <a:lnTo>
                  <a:pt x="0" y="12256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5681093" y="-4598947"/>
            <a:ext cx="969901" cy="13020989"/>
            <a:chOff x="0" y="0"/>
            <a:chExt cx="255447" cy="34293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5447" cy="3429396"/>
            </a:xfrm>
            <a:custGeom>
              <a:avLst/>
              <a:gdLst/>
              <a:ahLst/>
              <a:cxnLst/>
              <a:rect l="l" t="t" r="r" b="b"/>
              <a:pathLst>
                <a:path w="255447" h="3429396">
                  <a:moveTo>
                    <a:pt x="127715" y="0"/>
                  </a:moveTo>
                  <a:lnTo>
                    <a:pt x="127732" y="0"/>
                  </a:lnTo>
                  <a:cubicBezTo>
                    <a:pt x="161604" y="0"/>
                    <a:pt x="194089" y="13456"/>
                    <a:pt x="218040" y="37407"/>
                  </a:cubicBezTo>
                  <a:cubicBezTo>
                    <a:pt x="241992" y="61358"/>
                    <a:pt x="255447" y="93843"/>
                    <a:pt x="255447" y="127715"/>
                  </a:cubicBezTo>
                  <a:lnTo>
                    <a:pt x="255447" y="3301682"/>
                  </a:lnTo>
                  <a:cubicBezTo>
                    <a:pt x="255447" y="3372217"/>
                    <a:pt x="198267" y="3429396"/>
                    <a:pt x="127732" y="3429396"/>
                  </a:cubicBezTo>
                  <a:lnTo>
                    <a:pt x="127715" y="3429396"/>
                  </a:lnTo>
                  <a:cubicBezTo>
                    <a:pt x="93843" y="3429396"/>
                    <a:pt x="61358" y="3415941"/>
                    <a:pt x="37407" y="3391990"/>
                  </a:cubicBezTo>
                  <a:cubicBezTo>
                    <a:pt x="13456" y="3368039"/>
                    <a:pt x="0" y="3335554"/>
                    <a:pt x="0" y="3301682"/>
                  </a:cubicBezTo>
                  <a:lnTo>
                    <a:pt x="0" y="127715"/>
                  </a:lnTo>
                  <a:cubicBezTo>
                    <a:pt x="0" y="93843"/>
                    <a:pt x="13456" y="61358"/>
                    <a:pt x="37407" y="37407"/>
                  </a:cubicBezTo>
                  <a:cubicBezTo>
                    <a:pt x="61358" y="13456"/>
                    <a:pt x="93843" y="0"/>
                    <a:pt x="127715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5447" cy="34674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66201" y="1600124"/>
            <a:ext cx="19736270" cy="537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ЛИЦА С ИНТЕЛЛЕКТУАЛЬНОЙ НЕДОСТАТОЧНОСТЬЮ</a:t>
            </a:r>
          </a:p>
        </p:txBody>
      </p:sp>
      <p:grpSp>
        <p:nvGrpSpPr>
          <p:cNvPr id="6" name="Group 6"/>
          <p:cNvGrpSpPr/>
          <p:nvPr/>
        </p:nvGrpSpPr>
        <p:grpSpPr>
          <a:xfrm rot="-5400000">
            <a:off x="12351570" y="4852271"/>
            <a:ext cx="10944618" cy="1129159"/>
            <a:chOff x="0" y="0"/>
            <a:chExt cx="2882533" cy="2973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82533" cy="297392"/>
            </a:xfrm>
            <a:custGeom>
              <a:avLst/>
              <a:gdLst/>
              <a:ahLst/>
              <a:cxnLst/>
              <a:rect l="l" t="t" r="r" b="b"/>
              <a:pathLst>
                <a:path w="2882533" h="297392">
                  <a:moveTo>
                    <a:pt x="0" y="0"/>
                  </a:moveTo>
                  <a:lnTo>
                    <a:pt x="2882533" y="0"/>
                  </a:lnTo>
                  <a:lnTo>
                    <a:pt x="2882533" y="297392"/>
                  </a:lnTo>
                  <a:lnTo>
                    <a:pt x="0" y="297392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882533" cy="335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535295" y="6604187"/>
            <a:ext cx="4990591" cy="3019307"/>
          </a:xfrm>
          <a:custGeom>
            <a:avLst/>
            <a:gdLst/>
            <a:ahLst/>
            <a:cxnLst/>
            <a:rect l="l" t="t" r="r" b="b"/>
            <a:pathLst>
              <a:path w="4990591" h="3019307">
                <a:moveTo>
                  <a:pt x="0" y="0"/>
                </a:moveTo>
                <a:lnTo>
                  <a:pt x="4990591" y="0"/>
                </a:lnTo>
                <a:lnTo>
                  <a:pt x="4990591" y="3019307"/>
                </a:lnTo>
                <a:lnTo>
                  <a:pt x="0" y="30193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779561" y="7304368"/>
            <a:ext cx="6479739" cy="2496857"/>
          </a:xfrm>
          <a:custGeom>
            <a:avLst/>
            <a:gdLst/>
            <a:ahLst/>
            <a:cxnLst/>
            <a:rect l="l" t="t" r="r" b="b"/>
            <a:pathLst>
              <a:path w="6479739" h="2496857">
                <a:moveTo>
                  <a:pt x="0" y="0"/>
                </a:moveTo>
                <a:lnTo>
                  <a:pt x="6479739" y="0"/>
                </a:lnTo>
                <a:lnTo>
                  <a:pt x="6479739" y="2496857"/>
                </a:lnTo>
                <a:lnTo>
                  <a:pt x="0" y="2496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43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690466" y="3987847"/>
            <a:ext cx="7145786" cy="3258957"/>
          </a:xfrm>
          <a:custGeom>
            <a:avLst/>
            <a:gdLst/>
            <a:ahLst/>
            <a:cxnLst/>
            <a:rect l="l" t="t" r="r" b="b"/>
            <a:pathLst>
              <a:path w="7145786" h="3258957">
                <a:moveTo>
                  <a:pt x="0" y="0"/>
                </a:moveTo>
                <a:lnTo>
                  <a:pt x="7145787" y="0"/>
                </a:lnTo>
                <a:lnTo>
                  <a:pt x="7145787" y="3258957"/>
                </a:lnTo>
                <a:lnTo>
                  <a:pt x="0" y="32589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08820" y="3607320"/>
            <a:ext cx="5026475" cy="1809531"/>
          </a:xfrm>
          <a:custGeom>
            <a:avLst/>
            <a:gdLst/>
            <a:ahLst/>
            <a:cxnLst/>
            <a:rect l="l" t="t" r="r" b="b"/>
            <a:pathLst>
              <a:path w="5026475" h="1809531">
                <a:moveTo>
                  <a:pt x="0" y="0"/>
                </a:moveTo>
                <a:lnTo>
                  <a:pt x="5026475" y="0"/>
                </a:lnTo>
                <a:lnTo>
                  <a:pt x="5026475" y="1809531"/>
                </a:lnTo>
                <a:lnTo>
                  <a:pt x="0" y="1809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1071" y="5626791"/>
            <a:ext cx="4175204" cy="4174434"/>
          </a:xfrm>
          <a:custGeom>
            <a:avLst/>
            <a:gdLst/>
            <a:ahLst/>
            <a:cxnLst/>
            <a:rect l="l" t="t" r="r" b="b"/>
            <a:pathLst>
              <a:path w="4175204" h="4174434">
                <a:moveTo>
                  <a:pt x="0" y="0"/>
                </a:moveTo>
                <a:lnTo>
                  <a:pt x="4175204" y="0"/>
                </a:lnTo>
                <a:lnTo>
                  <a:pt x="4175204" y="4174434"/>
                </a:lnTo>
                <a:lnTo>
                  <a:pt x="0" y="41744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33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348443" y="3501571"/>
            <a:ext cx="5577572" cy="905665"/>
          </a:xfrm>
          <a:custGeom>
            <a:avLst/>
            <a:gdLst/>
            <a:ahLst/>
            <a:cxnLst/>
            <a:rect l="l" t="t" r="r" b="b"/>
            <a:pathLst>
              <a:path w="5577572" h="905665">
                <a:moveTo>
                  <a:pt x="0" y="0"/>
                </a:moveTo>
                <a:lnTo>
                  <a:pt x="5577572" y="0"/>
                </a:lnTo>
                <a:lnTo>
                  <a:pt x="5577572" y="905665"/>
                </a:lnTo>
                <a:lnTo>
                  <a:pt x="0" y="9056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530730" y="349195"/>
            <a:ext cx="12877728" cy="679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ПРОФОРИЕНТАЦИОННЫЕ МАТЕРИАЛЫ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9748" y="2538965"/>
            <a:ext cx="14990627" cy="905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Профориентационная методика «Мои интересы – мой выбор»  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(1 отделение вспомогательной школы)</a:t>
            </a:r>
          </a:p>
        </p:txBody>
      </p:sp>
      <p:sp>
        <p:nvSpPr>
          <p:cNvPr id="17" name="Freeform 17"/>
          <p:cNvSpPr/>
          <p:nvPr/>
        </p:nvSpPr>
        <p:spPr>
          <a:xfrm>
            <a:off x="15375585" y="415878"/>
            <a:ext cx="1517464" cy="1225644"/>
          </a:xfrm>
          <a:custGeom>
            <a:avLst/>
            <a:gdLst/>
            <a:ahLst/>
            <a:cxnLst/>
            <a:rect l="l" t="t" r="r" b="b"/>
            <a:pathLst>
              <a:path w="1517464" h="1225644">
                <a:moveTo>
                  <a:pt x="0" y="0"/>
                </a:moveTo>
                <a:lnTo>
                  <a:pt x="1517464" y="0"/>
                </a:lnTo>
                <a:lnTo>
                  <a:pt x="1517464" y="1225644"/>
                </a:lnTo>
                <a:lnTo>
                  <a:pt x="0" y="12256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5713320" y="-4736633"/>
            <a:ext cx="969901" cy="13020989"/>
            <a:chOff x="0" y="0"/>
            <a:chExt cx="255447" cy="34293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5447" cy="3429396"/>
            </a:xfrm>
            <a:custGeom>
              <a:avLst/>
              <a:gdLst/>
              <a:ahLst/>
              <a:cxnLst/>
              <a:rect l="l" t="t" r="r" b="b"/>
              <a:pathLst>
                <a:path w="255447" h="3429396">
                  <a:moveTo>
                    <a:pt x="127715" y="0"/>
                  </a:moveTo>
                  <a:lnTo>
                    <a:pt x="127732" y="0"/>
                  </a:lnTo>
                  <a:cubicBezTo>
                    <a:pt x="161604" y="0"/>
                    <a:pt x="194089" y="13456"/>
                    <a:pt x="218040" y="37407"/>
                  </a:cubicBezTo>
                  <a:cubicBezTo>
                    <a:pt x="241992" y="61358"/>
                    <a:pt x="255447" y="93843"/>
                    <a:pt x="255447" y="127715"/>
                  </a:cubicBezTo>
                  <a:lnTo>
                    <a:pt x="255447" y="3301682"/>
                  </a:lnTo>
                  <a:cubicBezTo>
                    <a:pt x="255447" y="3372217"/>
                    <a:pt x="198267" y="3429396"/>
                    <a:pt x="127732" y="3429396"/>
                  </a:cubicBezTo>
                  <a:lnTo>
                    <a:pt x="127715" y="3429396"/>
                  </a:lnTo>
                  <a:cubicBezTo>
                    <a:pt x="93843" y="3429396"/>
                    <a:pt x="61358" y="3415941"/>
                    <a:pt x="37407" y="3391990"/>
                  </a:cubicBezTo>
                  <a:cubicBezTo>
                    <a:pt x="13456" y="3368039"/>
                    <a:pt x="0" y="3335554"/>
                    <a:pt x="0" y="3301682"/>
                  </a:cubicBezTo>
                  <a:lnTo>
                    <a:pt x="0" y="127715"/>
                  </a:lnTo>
                  <a:cubicBezTo>
                    <a:pt x="0" y="93843"/>
                    <a:pt x="13456" y="61358"/>
                    <a:pt x="37407" y="37407"/>
                  </a:cubicBezTo>
                  <a:cubicBezTo>
                    <a:pt x="61358" y="13456"/>
                    <a:pt x="93843" y="0"/>
                    <a:pt x="127715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5447" cy="34674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07080" y="1476337"/>
            <a:ext cx="19736270" cy="537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ЛИЦА С ИНТЕЛЛЕКТУАЛЬНОЙ НЕДОСТАТОЧНОСТЬЮ</a:t>
            </a:r>
          </a:p>
        </p:txBody>
      </p:sp>
      <p:grpSp>
        <p:nvGrpSpPr>
          <p:cNvPr id="6" name="Group 6"/>
          <p:cNvGrpSpPr/>
          <p:nvPr/>
        </p:nvGrpSpPr>
        <p:grpSpPr>
          <a:xfrm rot="-5400000">
            <a:off x="12351570" y="4852271"/>
            <a:ext cx="10944618" cy="1129159"/>
            <a:chOff x="0" y="0"/>
            <a:chExt cx="2882533" cy="2973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82533" cy="297392"/>
            </a:xfrm>
            <a:custGeom>
              <a:avLst/>
              <a:gdLst/>
              <a:ahLst/>
              <a:cxnLst/>
              <a:rect l="l" t="t" r="r" b="b"/>
              <a:pathLst>
                <a:path w="2882533" h="297392">
                  <a:moveTo>
                    <a:pt x="0" y="0"/>
                  </a:moveTo>
                  <a:lnTo>
                    <a:pt x="2882533" y="0"/>
                  </a:lnTo>
                  <a:lnTo>
                    <a:pt x="2882533" y="297392"/>
                  </a:lnTo>
                  <a:lnTo>
                    <a:pt x="0" y="297392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882533" cy="335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307080" y="2871284"/>
            <a:ext cx="8339784" cy="4899623"/>
          </a:xfrm>
          <a:custGeom>
            <a:avLst/>
            <a:gdLst/>
            <a:ahLst/>
            <a:cxnLst/>
            <a:rect l="l" t="t" r="r" b="b"/>
            <a:pathLst>
              <a:path w="8339784" h="4899623">
                <a:moveTo>
                  <a:pt x="0" y="0"/>
                </a:moveTo>
                <a:lnTo>
                  <a:pt x="8339784" y="0"/>
                </a:lnTo>
                <a:lnTo>
                  <a:pt x="8339784" y="4899624"/>
                </a:lnTo>
                <a:lnTo>
                  <a:pt x="0" y="48996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479018" y="2769788"/>
            <a:ext cx="8521732" cy="5294126"/>
          </a:xfrm>
          <a:custGeom>
            <a:avLst/>
            <a:gdLst/>
            <a:ahLst/>
            <a:cxnLst/>
            <a:rect l="l" t="t" r="r" b="b"/>
            <a:pathLst>
              <a:path w="8521732" h="5294126">
                <a:moveTo>
                  <a:pt x="0" y="0"/>
                </a:moveTo>
                <a:lnTo>
                  <a:pt x="8521732" y="0"/>
                </a:lnTo>
                <a:lnTo>
                  <a:pt x="8521732" y="5294126"/>
                </a:lnTo>
                <a:lnTo>
                  <a:pt x="0" y="5294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208000" y="349195"/>
            <a:ext cx="12877728" cy="679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ПРОФОРИЕНТАЦИОННЫЕ МАТЕРИАЛЫ 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366060" y="415878"/>
            <a:ext cx="1517464" cy="1225644"/>
          </a:xfrm>
          <a:custGeom>
            <a:avLst/>
            <a:gdLst/>
            <a:ahLst/>
            <a:cxnLst/>
            <a:rect l="l" t="t" r="r" b="b"/>
            <a:pathLst>
              <a:path w="1517464" h="1225644">
                <a:moveTo>
                  <a:pt x="0" y="0"/>
                </a:moveTo>
                <a:lnTo>
                  <a:pt x="1517464" y="0"/>
                </a:lnTo>
                <a:lnTo>
                  <a:pt x="1517464" y="1225644"/>
                </a:lnTo>
                <a:lnTo>
                  <a:pt x="0" y="12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676418" y="-3263131"/>
            <a:ext cx="1569682" cy="11213782"/>
            <a:chOff x="0" y="0"/>
            <a:chExt cx="413414" cy="2953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3414" cy="2953424"/>
            </a:xfrm>
            <a:custGeom>
              <a:avLst/>
              <a:gdLst/>
              <a:ahLst/>
              <a:cxnLst/>
              <a:rect l="l" t="t" r="r" b="b"/>
              <a:pathLst>
                <a:path w="413414" h="2953424">
                  <a:moveTo>
                    <a:pt x="78915" y="0"/>
                  </a:moveTo>
                  <a:lnTo>
                    <a:pt x="334500" y="0"/>
                  </a:lnTo>
                  <a:cubicBezTo>
                    <a:pt x="378083" y="0"/>
                    <a:pt x="413414" y="35331"/>
                    <a:pt x="413414" y="78915"/>
                  </a:cubicBezTo>
                  <a:lnTo>
                    <a:pt x="413414" y="2874510"/>
                  </a:lnTo>
                  <a:cubicBezTo>
                    <a:pt x="413414" y="2918093"/>
                    <a:pt x="378083" y="2953424"/>
                    <a:pt x="334500" y="2953424"/>
                  </a:cubicBezTo>
                  <a:lnTo>
                    <a:pt x="78915" y="2953424"/>
                  </a:lnTo>
                  <a:cubicBezTo>
                    <a:pt x="35331" y="2953424"/>
                    <a:pt x="0" y="2918093"/>
                    <a:pt x="0" y="2874510"/>
                  </a:cubicBezTo>
                  <a:lnTo>
                    <a:pt x="0" y="78915"/>
                  </a:lnTo>
                  <a:cubicBezTo>
                    <a:pt x="0" y="35331"/>
                    <a:pt x="35331" y="0"/>
                    <a:pt x="78915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13414" cy="2991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782705"/>
            <a:ext cx="809650" cy="737408"/>
            <a:chOff x="0" y="0"/>
            <a:chExt cx="213241" cy="1942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3241" cy="194214"/>
            </a:xfrm>
            <a:custGeom>
              <a:avLst/>
              <a:gdLst/>
              <a:ahLst/>
              <a:cxnLst/>
              <a:rect l="l" t="t" r="r" b="b"/>
              <a:pathLst>
                <a:path w="213241" h="194214">
                  <a:moveTo>
                    <a:pt x="0" y="0"/>
                  </a:moveTo>
                  <a:lnTo>
                    <a:pt x="213241" y="0"/>
                  </a:lnTo>
                  <a:lnTo>
                    <a:pt x="213241" y="194214"/>
                  </a:lnTo>
                  <a:lnTo>
                    <a:pt x="0" y="194214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3241" cy="2323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88074" y="6632467"/>
            <a:ext cx="809650" cy="737408"/>
            <a:chOff x="0" y="0"/>
            <a:chExt cx="213241" cy="1942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3241" cy="194214"/>
            </a:xfrm>
            <a:custGeom>
              <a:avLst/>
              <a:gdLst/>
              <a:ahLst/>
              <a:cxnLst/>
              <a:rect l="l" t="t" r="r" b="b"/>
              <a:pathLst>
                <a:path w="213241" h="194214">
                  <a:moveTo>
                    <a:pt x="0" y="0"/>
                  </a:moveTo>
                  <a:lnTo>
                    <a:pt x="213241" y="0"/>
                  </a:lnTo>
                  <a:lnTo>
                    <a:pt x="213241" y="194214"/>
                  </a:lnTo>
                  <a:lnTo>
                    <a:pt x="0" y="194214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3241" cy="2323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45632" y="9217980"/>
            <a:ext cx="19255699" cy="1752231"/>
            <a:chOff x="0" y="0"/>
            <a:chExt cx="5071460" cy="4614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71460" cy="461493"/>
            </a:xfrm>
            <a:custGeom>
              <a:avLst/>
              <a:gdLst/>
              <a:ahLst/>
              <a:cxnLst/>
              <a:rect l="l" t="t" r="r" b="b"/>
              <a:pathLst>
                <a:path w="5071460" h="461493">
                  <a:moveTo>
                    <a:pt x="0" y="0"/>
                  </a:moveTo>
                  <a:lnTo>
                    <a:pt x="5071460" y="0"/>
                  </a:lnTo>
                  <a:lnTo>
                    <a:pt x="5071460" y="461493"/>
                  </a:lnTo>
                  <a:lnTo>
                    <a:pt x="0" y="461493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5071460" cy="499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221027" y="1028700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3" y="0"/>
                </a:lnTo>
                <a:lnTo>
                  <a:pt x="1038273" y="259568"/>
                </a:lnTo>
                <a:lnTo>
                  <a:pt x="0" y="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22551" y="211074"/>
            <a:ext cx="1172984" cy="947410"/>
          </a:xfrm>
          <a:custGeom>
            <a:avLst/>
            <a:gdLst/>
            <a:ahLst/>
            <a:cxnLst/>
            <a:rect l="l" t="t" r="r" b="b"/>
            <a:pathLst>
              <a:path w="1172984" h="947410">
                <a:moveTo>
                  <a:pt x="0" y="0"/>
                </a:moveTo>
                <a:lnTo>
                  <a:pt x="1172983" y="0"/>
                </a:lnTo>
                <a:lnTo>
                  <a:pt x="1172983" y="947410"/>
                </a:lnTo>
                <a:lnTo>
                  <a:pt x="0" y="9474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341923" y="2776149"/>
            <a:ext cx="4917377" cy="6198126"/>
          </a:xfrm>
          <a:custGeom>
            <a:avLst/>
            <a:gdLst/>
            <a:ahLst/>
            <a:cxnLst/>
            <a:rect l="l" t="t" r="r" b="b"/>
            <a:pathLst>
              <a:path w="4917377" h="6198126">
                <a:moveTo>
                  <a:pt x="0" y="0"/>
                </a:moveTo>
                <a:lnTo>
                  <a:pt x="4917377" y="0"/>
                </a:lnTo>
                <a:lnTo>
                  <a:pt x="4917377" y="6198126"/>
                </a:lnTo>
                <a:lnTo>
                  <a:pt x="0" y="61981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84" t="-39785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341923" y="6895008"/>
            <a:ext cx="1857667" cy="949732"/>
          </a:xfrm>
          <a:custGeom>
            <a:avLst/>
            <a:gdLst/>
            <a:ahLst/>
            <a:cxnLst/>
            <a:rect l="l" t="t" r="r" b="b"/>
            <a:pathLst>
              <a:path w="1857667" h="949732">
                <a:moveTo>
                  <a:pt x="0" y="0"/>
                </a:moveTo>
                <a:lnTo>
                  <a:pt x="1857667" y="0"/>
                </a:lnTo>
                <a:lnTo>
                  <a:pt x="1857667" y="949732"/>
                </a:lnTo>
                <a:lnTo>
                  <a:pt x="0" y="949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28700" y="1702918"/>
            <a:ext cx="9474507" cy="2079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Тенденции, влияющие на развитие ПО</a:t>
            </a:r>
          </a:p>
          <a:p>
            <a:pPr algn="l">
              <a:lnSpc>
                <a:spcPts val="5599"/>
              </a:lnSpc>
            </a:pPr>
            <a:endParaRPr lang="en-US" sz="3999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188074" y="3292569"/>
            <a:ext cx="9187517" cy="3339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b="1">
                <a:solidFill>
                  <a:srgbClr val="1B294A"/>
                </a:solidFill>
                <a:latin typeface="Lato Bold"/>
                <a:ea typeface="Lato Bold"/>
                <a:cs typeface="Lato Bold"/>
                <a:sym typeface="Lato Bold"/>
              </a:rPr>
              <a:t>Со стороны государства: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B294A"/>
                </a:solidFill>
                <a:latin typeface="Lato"/>
                <a:ea typeface="Lato"/>
                <a:cs typeface="Lato"/>
                <a:sym typeface="Lato"/>
              </a:rPr>
              <a:t>сокращение численности трудоспособного населения в стране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B294A"/>
                </a:solidFill>
                <a:latin typeface="Lato"/>
                <a:ea typeface="Lato"/>
                <a:cs typeface="Lato"/>
                <a:sym typeface="Lato"/>
              </a:rPr>
              <a:t>необходимость реализации учреждениями образования принципа инклюзии в образовании;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B294A"/>
                </a:solidFill>
                <a:latin typeface="Lato"/>
                <a:ea typeface="Lato"/>
                <a:cs typeface="Lato"/>
                <a:sym typeface="Lato"/>
              </a:rPr>
              <a:t>необходимость максимального вовлечения незанятого населения в экономику</a:t>
            </a:r>
          </a:p>
          <a:p>
            <a:pPr algn="just">
              <a:lnSpc>
                <a:spcPts val="3359"/>
              </a:lnSpc>
            </a:pPr>
            <a:endParaRPr lang="en-US" sz="2400">
              <a:solidFill>
                <a:srgbClr val="1B294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163814" y="6584842"/>
            <a:ext cx="9339408" cy="2920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b="1" u="none" strike="noStrike">
                <a:solidFill>
                  <a:srgbClr val="1B294A"/>
                </a:solidFill>
                <a:latin typeface="Lato Bold"/>
                <a:ea typeface="Lato Bold"/>
                <a:cs typeface="Lato Bold"/>
                <a:sym typeface="Lato Bold"/>
              </a:rPr>
              <a:t>Со стороны общественности:</a:t>
            </a: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u="none" strike="noStrike">
                <a:solidFill>
                  <a:srgbClr val="1B294A"/>
                </a:solidFill>
                <a:latin typeface="Lato"/>
                <a:ea typeface="Lato"/>
                <a:cs typeface="Lato"/>
                <a:sym typeface="Lato"/>
              </a:rPr>
              <a:t>ежегодное увеличение количества лиц с ОПФР;</a:t>
            </a:r>
          </a:p>
          <a:p>
            <a:pPr marL="518160" lvl="1" indent="-259080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u="none" strike="noStrike">
                <a:solidFill>
                  <a:srgbClr val="1B294A"/>
                </a:solidFill>
                <a:latin typeface="Lato"/>
                <a:ea typeface="Lato"/>
                <a:cs typeface="Lato"/>
                <a:sym typeface="Lato"/>
              </a:rPr>
              <a:t>запрос на получение образования лицами с ОПФР в близлежащих учреждениях образования; </a:t>
            </a:r>
          </a:p>
          <a:p>
            <a:pPr marL="518160" lvl="1" indent="-259080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u="none" strike="noStrike">
                <a:solidFill>
                  <a:srgbClr val="1B294A"/>
                </a:solidFill>
                <a:latin typeface="Lato"/>
                <a:ea typeface="Lato"/>
                <a:cs typeface="Lato"/>
                <a:sym typeface="Lato"/>
              </a:rPr>
              <a:t>запрос на расширение перечня доступных специальностей для разных категорий лиц с ОПФР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400" u="none" strike="noStrike">
              <a:solidFill>
                <a:srgbClr val="1B294A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28700" y="3827943"/>
            <a:ext cx="809650" cy="580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01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88074" y="6669383"/>
            <a:ext cx="809650" cy="580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02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914677" y="1511294"/>
            <a:ext cx="6058594" cy="116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Количество детей с ОПФР в Республике  Беларусь </a:t>
            </a:r>
          </a:p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(% от общего количества детей)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800611" y="6969243"/>
            <a:ext cx="2078858" cy="76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80"/>
              </a:lnSpc>
              <a:spcBef>
                <a:spcPct val="0"/>
              </a:spcBef>
            </a:pPr>
            <a:r>
              <a:rPr lang="en-US" sz="2200" b="1" u="none" strike="noStrik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179 510 </a:t>
            </a:r>
          </a:p>
          <a:p>
            <a:pPr marL="0" lvl="0" indent="0" algn="l">
              <a:lnSpc>
                <a:spcPts val="3080"/>
              </a:lnSpc>
              <a:spcBef>
                <a:spcPct val="0"/>
              </a:spcBef>
            </a:pPr>
            <a:r>
              <a:rPr lang="en-US" sz="2200" b="1" u="none" strike="noStrik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детей с ОПФР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04574" y="740928"/>
            <a:ext cx="12737510" cy="9156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3"/>
              </a:lnSpc>
              <a:spcBef>
                <a:spcPct val="0"/>
              </a:spcBef>
            </a:pPr>
            <a:r>
              <a:rPr lang="en-US" sz="224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1. Учебная сфера</a:t>
            </a:r>
            <a:r>
              <a:rPr lang="en-US" sz="224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Ср. балл: [X.X],  Интерес/способности: [Предмет1, ...]</a:t>
            </a:r>
          </a:p>
          <a:p>
            <a:pPr algn="l">
              <a:lnSpc>
                <a:spcPts val="3143"/>
              </a:lnSpc>
              <a:spcBef>
                <a:spcPct val="0"/>
              </a:spcBef>
            </a:pPr>
            <a:r>
              <a:rPr lang="en-US" sz="224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2. Доп. образование/увлечения: ...</a:t>
            </a:r>
          </a:p>
          <a:p>
            <a:pPr algn="l">
              <a:lnSpc>
                <a:spcPts val="3143"/>
              </a:lnSpc>
              <a:spcBef>
                <a:spcPct val="0"/>
              </a:spcBef>
            </a:pPr>
            <a:r>
              <a:rPr lang="en-US" sz="224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3. Особенности общения:</a:t>
            </a:r>
          </a:p>
          <a:p>
            <a:pPr algn="l">
              <a:lnSpc>
                <a:spcPts val="3143"/>
              </a:lnSpc>
              <a:spcBef>
                <a:spcPct val="0"/>
              </a:spcBef>
            </a:pPr>
            <a:r>
              <a:rPr lang="en-US" sz="224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24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[✅ отсутствие ограничений способности / 🟡 Легкое ограничение / ⚠️ Умеренное / ❗ Резко выраженное ограничение]</a:t>
            </a:r>
          </a:p>
          <a:p>
            <a:pPr algn="l">
              <a:lnSpc>
                <a:spcPts val="3143"/>
              </a:lnSpc>
              <a:spcBef>
                <a:spcPct val="0"/>
              </a:spcBef>
            </a:pPr>
            <a:r>
              <a:rPr lang="en-US" sz="224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Способ общения: [Устн. речь / Письм. / Жесты / Коммуник.]</a:t>
            </a:r>
          </a:p>
          <a:p>
            <a:pPr algn="l">
              <a:lnSpc>
                <a:spcPts val="3143"/>
              </a:lnSpc>
              <a:spcBef>
                <a:spcPct val="0"/>
              </a:spcBef>
            </a:pPr>
            <a:r>
              <a:rPr lang="en-US" sz="224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способность устанавливать контакты: [Легко / Только с близкими / Затруднены]</a:t>
            </a:r>
          </a:p>
          <a:p>
            <a:pPr algn="l">
              <a:lnSpc>
                <a:spcPts val="3143"/>
              </a:lnSpc>
              <a:spcBef>
                <a:spcPct val="0"/>
              </a:spcBef>
            </a:pPr>
            <a:r>
              <a:rPr lang="en-US" sz="224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4. Поведение на занятии, в учреждении образования, общественных местах:</a:t>
            </a:r>
          </a:p>
          <a:p>
            <a:pPr algn="l">
              <a:lnSpc>
                <a:spcPts val="3143"/>
              </a:lnSpc>
              <a:spcBef>
                <a:spcPct val="0"/>
              </a:spcBef>
            </a:pPr>
            <a:r>
              <a:rPr lang="en-US" sz="224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Способность контролировать поведение [✅  / 🟡 / ⚠️  / ❗ ]</a:t>
            </a:r>
          </a:p>
          <a:p>
            <a:pPr algn="l">
              <a:lnSpc>
                <a:spcPts val="3143"/>
              </a:lnSpc>
              <a:spcBef>
                <a:spcPct val="0"/>
              </a:spcBef>
            </a:pPr>
            <a:r>
              <a:rPr lang="en-US" sz="224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5. Способность к самообслуживанию </a:t>
            </a:r>
          </a:p>
          <a:p>
            <a:pPr algn="l">
              <a:lnSpc>
                <a:spcPts val="3143"/>
              </a:lnSpc>
              <a:spcBef>
                <a:spcPct val="0"/>
              </a:spcBef>
            </a:pPr>
            <a:r>
              <a:rPr lang="en-US" sz="224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Самообслуживание/Быт/Навыки личной гигиены:  [✅ / 🟡 / ⚠️ / ❗ ]</a:t>
            </a:r>
          </a:p>
          <a:p>
            <a:pPr algn="l">
              <a:lnSpc>
                <a:spcPts val="3143"/>
              </a:lnSpc>
              <a:spcBef>
                <a:spcPct val="0"/>
              </a:spcBef>
            </a:pPr>
            <a:r>
              <a:rPr lang="en-US" sz="224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Помощь: [Не нужна / Эпизодич. / Постоянная]</a:t>
            </a:r>
          </a:p>
          <a:p>
            <a:pPr algn="l">
              <a:lnSpc>
                <a:spcPts val="3143"/>
              </a:lnSpc>
              <a:spcBef>
                <a:spcPct val="0"/>
              </a:spcBef>
            </a:pPr>
            <a:r>
              <a:rPr lang="en-US" sz="224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6. Уровень самостоятельности :</a:t>
            </a:r>
          </a:p>
          <a:p>
            <a:pPr algn="l">
              <a:lnSpc>
                <a:spcPts val="3143"/>
              </a:lnSpc>
              <a:spcBef>
                <a:spcPct val="0"/>
              </a:spcBef>
            </a:pPr>
            <a:r>
              <a:rPr lang="en-US" sz="224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Способность самостоятельно добраться в пункт назначения  [✅ / 🟡 / ⚠️ / ❗ ]</a:t>
            </a:r>
          </a:p>
          <a:p>
            <a:pPr algn="l">
              <a:lnSpc>
                <a:spcPts val="3143"/>
              </a:lnSpc>
              <a:spcBef>
                <a:spcPct val="0"/>
              </a:spcBef>
            </a:pPr>
            <a:r>
              <a:rPr lang="en-US" sz="224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7. Способность к ориентации : </a:t>
            </a:r>
            <a:r>
              <a:rPr lang="en-US" sz="224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[Место/пространство/время/личность]</a:t>
            </a:r>
          </a:p>
          <a:p>
            <a:pPr algn="l">
              <a:lnSpc>
                <a:spcPts val="3143"/>
              </a:lnSpc>
              <a:spcBef>
                <a:spcPct val="0"/>
              </a:spcBef>
            </a:pPr>
            <a:r>
              <a:rPr lang="en-US" sz="224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[✅ / 🟡 / ⚠️ / ❗ ]</a:t>
            </a:r>
          </a:p>
          <a:p>
            <a:pPr algn="l">
              <a:lnSpc>
                <a:spcPts val="3143"/>
              </a:lnSpc>
              <a:spcBef>
                <a:spcPct val="0"/>
              </a:spcBef>
            </a:pPr>
            <a:r>
              <a:rPr lang="en-US" sz="224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8. Результаты профориентационной работы: </a:t>
            </a:r>
            <a:r>
              <a:rPr lang="en-US" sz="224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результаты и используемые методики, результаты профессиональных проб, профессиональные намерения (несколько вариантов)</a:t>
            </a:r>
          </a:p>
          <a:p>
            <a:pPr algn="l">
              <a:lnSpc>
                <a:spcPts val="3143"/>
              </a:lnSpc>
              <a:spcBef>
                <a:spcPct val="0"/>
              </a:spcBef>
            </a:pPr>
            <a:r>
              <a:rPr lang="en-US" sz="224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9. Рекомендации УО:</a:t>
            </a:r>
            <a:r>
              <a:rPr lang="en-US" sz="224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Маршрут: [ Колледж /  Класс углубленной СПР / На дому / ...]</a:t>
            </a:r>
          </a:p>
          <a:p>
            <a:pPr algn="l">
              <a:lnSpc>
                <a:spcPts val="3143"/>
              </a:lnSpc>
              <a:spcBef>
                <a:spcPct val="0"/>
              </a:spcBef>
            </a:pPr>
            <a:r>
              <a:rPr lang="en-US" sz="224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Условия: [Персон. сопровожд. / Уменьш. группа / Корр.-пед. помощь / Обуч. на дому]</a:t>
            </a:r>
          </a:p>
          <a:p>
            <a:pPr algn="l">
              <a:lnSpc>
                <a:spcPts val="3143"/>
              </a:lnSpc>
              <a:spcBef>
                <a:spcPct val="0"/>
              </a:spcBef>
            </a:pPr>
            <a:r>
              <a:rPr lang="en-US" sz="224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Доп. меры: [Коррекция намерений / Доп. пробы]</a:t>
            </a:r>
          </a:p>
          <a:p>
            <a:pPr algn="l">
              <a:lnSpc>
                <a:spcPts val="3143"/>
              </a:lnSpc>
              <a:spcBef>
                <a:spcPct val="0"/>
              </a:spcBef>
            </a:pPr>
            <a:r>
              <a:rPr lang="en-US" sz="224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10. Необходимые специальные условия в учреждении образования</a:t>
            </a: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66594" y="-166358"/>
            <a:ext cx="3455088" cy="4663021"/>
            <a:chOff x="0" y="0"/>
            <a:chExt cx="909982" cy="12281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09982" cy="1228121"/>
            </a:xfrm>
            <a:custGeom>
              <a:avLst/>
              <a:gdLst/>
              <a:ahLst/>
              <a:cxnLst/>
              <a:rect l="l" t="t" r="r" b="b"/>
              <a:pathLst>
                <a:path w="909982" h="1228121">
                  <a:moveTo>
                    <a:pt x="35852" y="0"/>
                  </a:moveTo>
                  <a:lnTo>
                    <a:pt x="874130" y="0"/>
                  </a:lnTo>
                  <a:cubicBezTo>
                    <a:pt x="883639" y="0"/>
                    <a:pt x="892758" y="3777"/>
                    <a:pt x="899481" y="10501"/>
                  </a:cubicBezTo>
                  <a:cubicBezTo>
                    <a:pt x="906205" y="17224"/>
                    <a:pt x="909982" y="26343"/>
                    <a:pt x="909982" y="35852"/>
                  </a:cubicBezTo>
                  <a:lnTo>
                    <a:pt x="909982" y="1192269"/>
                  </a:lnTo>
                  <a:cubicBezTo>
                    <a:pt x="909982" y="1212070"/>
                    <a:pt x="893931" y="1228121"/>
                    <a:pt x="874130" y="1228121"/>
                  </a:cubicBezTo>
                  <a:lnTo>
                    <a:pt x="35852" y="1228121"/>
                  </a:lnTo>
                  <a:cubicBezTo>
                    <a:pt x="16051" y="1228121"/>
                    <a:pt x="0" y="1212070"/>
                    <a:pt x="0" y="1192269"/>
                  </a:cubicBezTo>
                  <a:lnTo>
                    <a:pt x="0" y="35852"/>
                  </a:lnTo>
                  <a:cubicBezTo>
                    <a:pt x="0" y="16051"/>
                    <a:pt x="16051" y="0"/>
                    <a:pt x="35852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09982" cy="12662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65428" y="713543"/>
            <a:ext cx="4460221" cy="284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Дополнительная информация в психолого-педагогической характеристике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учащегося с ООП/ОПФР  </a:t>
            </a:r>
          </a:p>
        </p:txBody>
      </p:sp>
      <p:grpSp>
        <p:nvGrpSpPr>
          <p:cNvPr id="7" name="Group 7"/>
          <p:cNvGrpSpPr/>
          <p:nvPr/>
        </p:nvGrpSpPr>
        <p:grpSpPr>
          <a:xfrm rot="-5400000">
            <a:off x="1260902" y="3931756"/>
            <a:ext cx="2669273" cy="4663021"/>
            <a:chOff x="0" y="0"/>
            <a:chExt cx="703018" cy="12281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03018" cy="1228121"/>
            </a:xfrm>
            <a:custGeom>
              <a:avLst/>
              <a:gdLst/>
              <a:ahLst/>
              <a:cxnLst/>
              <a:rect l="l" t="t" r="r" b="b"/>
              <a:pathLst>
                <a:path w="703018" h="1228121">
                  <a:moveTo>
                    <a:pt x="46406" y="0"/>
                  </a:moveTo>
                  <a:lnTo>
                    <a:pt x="656612" y="0"/>
                  </a:lnTo>
                  <a:cubicBezTo>
                    <a:pt x="668920" y="0"/>
                    <a:pt x="680723" y="4889"/>
                    <a:pt x="689426" y="13592"/>
                  </a:cubicBezTo>
                  <a:cubicBezTo>
                    <a:pt x="698129" y="22295"/>
                    <a:pt x="703018" y="34098"/>
                    <a:pt x="703018" y="46406"/>
                  </a:cubicBezTo>
                  <a:lnTo>
                    <a:pt x="703018" y="1181715"/>
                  </a:lnTo>
                  <a:cubicBezTo>
                    <a:pt x="703018" y="1207344"/>
                    <a:pt x="682242" y="1228121"/>
                    <a:pt x="656612" y="1228121"/>
                  </a:cubicBezTo>
                  <a:lnTo>
                    <a:pt x="46406" y="1228121"/>
                  </a:lnTo>
                  <a:cubicBezTo>
                    <a:pt x="20777" y="1228121"/>
                    <a:pt x="0" y="1207344"/>
                    <a:pt x="0" y="1181715"/>
                  </a:cubicBezTo>
                  <a:lnTo>
                    <a:pt x="0" y="46406"/>
                  </a:lnTo>
                  <a:cubicBezTo>
                    <a:pt x="0" y="20777"/>
                    <a:pt x="20777" y="0"/>
                    <a:pt x="46406" y="0"/>
                  </a:cubicBezTo>
                  <a:close/>
                </a:path>
              </a:pathLst>
            </a:custGeom>
            <a:solidFill>
              <a:srgbClr val="99DFF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703018" cy="12662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66467" y="5086350"/>
            <a:ext cx="4055342" cy="22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0000">
                    <a:alpha val="75686"/>
                  </a:srgb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Для предоставления на МРЭК (ВКК), ПМПК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5684704" y="-5084468"/>
            <a:ext cx="1627733" cy="12671886"/>
            <a:chOff x="0" y="0"/>
            <a:chExt cx="428703" cy="3337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703" cy="3337451"/>
            </a:xfrm>
            <a:custGeom>
              <a:avLst/>
              <a:gdLst/>
              <a:ahLst/>
              <a:cxnLst/>
              <a:rect l="l" t="t" r="r" b="b"/>
              <a:pathLst>
                <a:path w="428703" h="3337451">
                  <a:moveTo>
                    <a:pt x="76100" y="0"/>
                  </a:moveTo>
                  <a:lnTo>
                    <a:pt x="352603" y="0"/>
                  </a:lnTo>
                  <a:cubicBezTo>
                    <a:pt x="394632" y="0"/>
                    <a:pt x="428703" y="34071"/>
                    <a:pt x="428703" y="76100"/>
                  </a:cubicBezTo>
                  <a:lnTo>
                    <a:pt x="428703" y="3261351"/>
                  </a:lnTo>
                  <a:cubicBezTo>
                    <a:pt x="428703" y="3303380"/>
                    <a:pt x="394632" y="3337451"/>
                    <a:pt x="352603" y="3337451"/>
                  </a:cubicBezTo>
                  <a:lnTo>
                    <a:pt x="76100" y="3337451"/>
                  </a:lnTo>
                  <a:cubicBezTo>
                    <a:pt x="34071" y="3337451"/>
                    <a:pt x="0" y="3303380"/>
                    <a:pt x="0" y="3261351"/>
                  </a:cubicBezTo>
                  <a:lnTo>
                    <a:pt x="0" y="76100"/>
                  </a:lnTo>
                  <a:cubicBezTo>
                    <a:pt x="0" y="34071"/>
                    <a:pt x="34071" y="0"/>
                    <a:pt x="76100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8703" cy="3375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15254" y="2352731"/>
            <a:ext cx="7882622" cy="7384162"/>
          </a:xfrm>
          <a:custGeom>
            <a:avLst/>
            <a:gdLst/>
            <a:ahLst/>
            <a:cxnLst/>
            <a:rect l="l" t="t" r="r" b="b"/>
            <a:pathLst>
              <a:path w="7882622" h="7384162">
                <a:moveTo>
                  <a:pt x="0" y="0"/>
                </a:moveTo>
                <a:lnTo>
                  <a:pt x="7882622" y="0"/>
                </a:lnTo>
                <a:lnTo>
                  <a:pt x="7882622" y="7384162"/>
                </a:lnTo>
                <a:lnTo>
                  <a:pt x="0" y="73841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345363" y="2130303"/>
            <a:ext cx="6913937" cy="7829017"/>
          </a:xfrm>
          <a:custGeom>
            <a:avLst/>
            <a:gdLst/>
            <a:ahLst/>
            <a:cxnLst/>
            <a:rect l="l" t="t" r="r" b="b"/>
            <a:pathLst>
              <a:path w="6913937" h="7829017">
                <a:moveTo>
                  <a:pt x="0" y="0"/>
                </a:moveTo>
                <a:lnTo>
                  <a:pt x="6913937" y="0"/>
                </a:lnTo>
                <a:lnTo>
                  <a:pt x="6913937" y="7829017"/>
                </a:lnTo>
                <a:lnTo>
                  <a:pt x="0" y="78290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173720" y="5559672"/>
            <a:ext cx="970280" cy="970280"/>
          </a:xfrm>
          <a:custGeom>
            <a:avLst/>
            <a:gdLst/>
            <a:ahLst/>
            <a:cxnLst/>
            <a:rect l="l" t="t" r="r" b="b"/>
            <a:pathLst>
              <a:path w="970280" h="970280">
                <a:moveTo>
                  <a:pt x="0" y="0"/>
                </a:moveTo>
                <a:lnTo>
                  <a:pt x="970280" y="0"/>
                </a:lnTo>
                <a:lnTo>
                  <a:pt x="970280" y="970280"/>
                </a:lnTo>
                <a:lnTo>
                  <a:pt x="0" y="9702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65428" y="713543"/>
            <a:ext cx="12001687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Дополнительная информация в психолого-педагогической характеристике учащегося с ООП/ОПФР 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2516572" y="4515572"/>
            <a:ext cx="10287000" cy="1255856"/>
            <a:chOff x="0" y="0"/>
            <a:chExt cx="2709333" cy="3307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330760"/>
            </a:xfrm>
            <a:custGeom>
              <a:avLst/>
              <a:gdLst/>
              <a:ahLst/>
              <a:cxnLst/>
              <a:rect l="l" t="t" r="r" b="b"/>
              <a:pathLst>
                <a:path w="2709333" h="330760">
                  <a:moveTo>
                    <a:pt x="0" y="0"/>
                  </a:moveTo>
                  <a:lnTo>
                    <a:pt x="2709333" y="0"/>
                  </a:lnTo>
                  <a:lnTo>
                    <a:pt x="2709333" y="330760"/>
                  </a:lnTo>
                  <a:lnTo>
                    <a:pt x="0" y="330760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09333" cy="368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4581740" y="-3224840"/>
            <a:ext cx="884583" cy="10048064"/>
            <a:chOff x="0" y="0"/>
            <a:chExt cx="232977" cy="26464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2977" cy="2646404"/>
            </a:xfrm>
            <a:custGeom>
              <a:avLst/>
              <a:gdLst/>
              <a:ahLst/>
              <a:cxnLst/>
              <a:rect l="l" t="t" r="r" b="b"/>
              <a:pathLst>
                <a:path w="232977" h="2646404">
                  <a:moveTo>
                    <a:pt x="116488" y="0"/>
                  </a:moveTo>
                  <a:lnTo>
                    <a:pt x="116488" y="0"/>
                  </a:lnTo>
                  <a:cubicBezTo>
                    <a:pt x="180823" y="0"/>
                    <a:pt x="232977" y="52154"/>
                    <a:pt x="232977" y="116488"/>
                  </a:cubicBezTo>
                  <a:lnTo>
                    <a:pt x="232977" y="2529916"/>
                  </a:lnTo>
                  <a:cubicBezTo>
                    <a:pt x="232977" y="2594250"/>
                    <a:pt x="180823" y="2646404"/>
                    <a:pt x="116488" y="2646404"/>
                  </a:cubicBezTo>
                  <a:lnTo>
                    <a:pt x="116488" y="2646404"/>
                  </a:lnTo>
                  <a:cubicBezTo>
                    <a:pt x="52154" y="2646404"/>
                    <a:pt x="0" y="2594250"/>
                    <a:pt x="0" y="2529916"/>
                  </a:cubicBezTo>
                  <a:lnTo>
                    <a:pt x="0" y="116488"/>
                  </a:lnTo>
                  <a:cubicBezTo>
                    <a:pt x="0" y="52154"/>
                    <a:pt x="52154" y="0"/>
                    <a:pt x="116488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32977" cy="2684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151561" y="898916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3" y="0"/>
                </a:lnTo>
                <a:lnTo>
                  <a:pt x="1038273" y="259568"/>
                </a:lnTo>
                <a:lnTo>
                  <a:pt x="0" y="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4248" y="272575"/>
            <a:ext cx="1342499" cy="1084326"/>
          </a:xfrm>
          <a:custGeom>
            <a:avLst/>
            <a:gdLst/>
            <a:ahLst/>
            <a:cxnLst/>
            <a:rect l="l" t="t" r="r" b="b"/>
            <a:pathLst>
              <a:path w="1342499" h="1084326">
                <a:moveTo>
                  <a:pt x="0" y="0"/>
                </a:moveTo>
                <a:lnTo>
                  <a:pt x="1342498" y="0"/>
                </a:lnTo>
                <a:lnTo>
                  <a:pt x="1342498" y="1084326"/>
                </a:lnTo>
                <a:lnTo>
                  <a:pt x="0" y="10843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06842" y="2679245"/>
            <a:ext cx="7791851" cy="6832553"/>
          </a:xfrm>
          <a:custGeom>
            <a:avLst/>
            <a:gdLst/>
            <a:ahLst/>
            <a:cxnLst/>
            <a:rect l="l" t="t" r="r" b="b"/>
            <a:pathLst>
              <a:path w="7791851" h="6832553">
                <a:moveTo>
                  <a:pt x="0" y="0"/>
                </a:moveTo>
                <a:lnTo>
                  <a:pt x="7791851" y="0"/>
                </a:lnTo>
                <a:lnTo>
                  <a:pt x="7791851" y="6832552"/>
                </a:lnTo>
                <a:lnTo>
                  <a:pt x="0" y="68325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992131" y="3343458"/>
            <a:ext cx="7589104" cy="2419027"/>
          </a:xfrm>
          <a:custGeom>
            <a:avLst/>
            <a:gdLst/>
            <a:ahLst/>
            <a:cxnLst/>
            <a:rect l="l" t="t" r="r" b="b"/>
            <a:pathLst>
              <a:path w="7589104" h="2419027">
                <a:moveTo>
                  <a:pt x="0" y="0"/>
                </a:moveTo>
                <a:lnTo>
                  <a:pt x="7589104" y="0"/>
                </a:lnTo>
                <a:lnTo>
                  <a:pt x="7589104" y="2419027"/>
                </a:lnTo>
                <a:lnTo>
                  <a:pt x="0" y="24190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283506" y="6737414"/>
            <a:ext cx="2774383" cy="2774383"/>
          </a:xfrm>
          <a:custGeom>
            <a:avLst/>
            <a:gdLst/>
            <a:ahLst/>
            <a:cxnLst/>
            <a:rect l="l" t="t" r="r" b="b"/>
            <a:pathLst>
              <a:path w="2774383" h="2774383">
                <a:moveTo>
                  <a:pt x="0" y="0"/>
                </a:moveTo>
                <a:lnTo>
                  <a:pt x="2774383" y="0"/>
                </a:lnTo>
                <a:lnTo>
                  <a:pt x="2774383" y="2774383"/>
                </a:lnTo>
                <a:lnTo>
                  <a:pt x="0" y="27743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88733" y="1434455"/>
            <a:ext cx="9470599" cy="629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Материалы для профориентации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092296" y="5724385"/>
            <a:ext cx="7388774" cy="76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РИПО - Инклюзивное образование -</a:t>
            </a: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Профориентационная работа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2516572" y="4515572"/>
            <a:ext cx="10287000" cy="1255856"/>
            <a:chOff x="0" y="0"/>
            <a:chExt cx="2709333" cy="3307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330760"/>
            </a:xfrm>
            <a:custGeom>
              <a:avLst/>
              <a:gdLst/>
              <a:ahLst/>
              <a:cxnLst/>
              <a:rect l="l" t="t" r="r" b="b"/>
              <a:pathLst>
                <a:path w="2709333" h="330760">
                  <a:moveTo>
                    <a:pt x="0" y="0"/>
                  </a:moveTo>
                  <a:lnTo>
                    <a:pt x="2709333" y="0"/>
                  </a:lnTo>
                  <a:lnTo>
                    <a:pt x="2709333" y="330760"/>
                  </a:lnTo>
                  <a:lnTo>
                    <a:pt x="0" y="330760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09333" cy="368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4511766" y="-2764340"/>
            <a:ext cx="1024532" cy="10048064"/>
            <a:chOff x="0" y="0"/>
            <a:chExt cx="269836" cy="26464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9836" cy="2646404"/>
            </a:xfrm>
            <a:custGeom>
              <a:avLst/>
              <a:gdLst/>
              <a:ahLst/>
              <a:cxnLst/>
              <a:rect l="l" t="t" r="r" b="b"/>
              <a:pathLst>
                <a:path w="269836" h="2646404">
                  <a:moveTo>
                    <a:pt x="120905" y="0"/>
                  </a:moveTo>
                  <a:lnTo>
                    <a:pt x="148931" y="0"/>
                  </a:lnTo>
                  <a:cubicBezTo>
                    <a:pt x="215705" y="0"/>
                    <a:pt x="269836" y="54131"/>
                    <a:pt x="269836" y="120905"/>
                  </a:cubicBezTo>
                  <a:lnTo>
                    <a:pt x="269836" y="2525499"/>
                  </a:lnTo>
                  <a:cubicBezTo>
                    <a:pt x="269836" y="2592273"/>
                    <a:pt x="215705" y="2646404"/>
                    <a:pt x="148931" y="2646404"/>
                  </a:cubicBezTo>
                  <a:lnTo>
                    <a:pt x="120905" y="2646404"/>
                  </a:lnTo>
                  <a:cubicBezTo>
                    <a:pt x="54131" y="2646404"/>
                    <a:pt x="0" y="2592273"/>
                    <a:pt x="0" y="2525499"/>
                  </a:cubicBezTo>
                  <a:lnTo>
                    <a:pt x="0" y="120905"/>
                  </a:lnTo>
                  <a:cubicBezTo>
                    <a:pt x="0" y="54131"/>
                    <a:pt x="54131" y="0"/>
                    <a:pt x="120905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69836" cy="2684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2923492"/>
            <a:ext cx="692956" cy="561924"/>
          </a:xfrm>
          <a:custGeom>
            <a:avLst/>
            <a:gdLst/>
            <a:ahLst/>
            <a:cxnLst/>
            <a:rect l="l" t="t" r="r" b="b"/>
            <a:pathLst>
              <a:path w="692956" h="561924">
                <a:moveTo>
                  <a:pt x="0" y="0"/>
                </a:moveTo>
                <a:lnTo>
                  <a:pt x="692956" y="0"/>
                </a:lnTo>
                <a:lnTo>
                  <a:pt x="692956" y="561924"/>
                </a:lnTo>
                <a:lnTo>
                  <a:pt x="0" y="561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19019" y="4323616"/>
            <a:ext cx="692956" cy="561924"/>
          </a:xfrm>
          <a:custGeom>
            <a:avLst/>
            <a:gdLst/>
            <a:ahLst/>
            <a:cxnLst/>
            <a:rect l="l" t="t" r="r" b="b"/>
            <a:pathLst>
              <a:path w="692956" h="561924">
                <a:moveTo>
                  <a:pt x="0" y="0"/>
                </a:moveTo>
                <a:lnTo>
                  <a:pt x="692956" y="0"/>
                </a:lnTo>
                <a:lnTo>
                  <a:pt x="692956" y="561924"/>
                </a:lnTo>
                <a:lnTo>
                  <a:pt x="0" y="561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151561" y="898916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3" y="0"/>
                </a:lnTo>
                <a:lnTo>
                  <a:pt x="1038273" y="259568"/>
                </a:lnTo>
                <a:lnTo>
                  <a:pt x="0" y="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4248" y="272575"/>
            <a:ext cx="1342499" cy="1084326"/>
          </a:xfrm>
          <a:custGeom>
            <a:avLst/>
            <a:gdLst/>
            <a:ahLst/>
            <a:cxnLst/>
            <a:rect l="l" t="t" r="r" b="b"/>
            <a:pathLst>
              <a:path w="1342499" h="1084326">
                <a:moveTo>
                  <a:pt x="0" y="0"/>
                </a:moveTo>
                <a:lnTo>
                  <a:pt x="1342498" y="0"/>
                </a:lnTo>
                <a:lnTo>
                  <a:pt x="1342498" y="1084326"/>
                </a:lnTo>
                <a:lnTo>
                  <a:pt x="0" y="10843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70345" y="5485615"/>
            <a:ext cx="692956" cy="561924"/>
          </a:xfrm>
          <a:custGeom>
            <a:avLst/>
            <a:gdLst/>
            <a:ahLst/>
            <a:cxnLst/>
            <a:rect l="l" t="t" r="r" b="b"/>
            <a:pathLst>
              <a:path w="692956" h="561924">
                <a:moveTo>
                  <a:pt x="0" y="0"/>
                </a:moveTo>
                <a:lnTo>
                  <a:pt x="692955" y="0"/>
                </a:lnTo>
                <a:lnTo>
                  <a:pt x="692955" y="561924"/>
                </a:lnTo>
                <a:lnTo>
                  <a:pt x="0" y="561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70345" y="7190539"/>
            <a:ext cx="692956" cy="561924"/>
          </a:xfrm>
          <a:custGeom>
            <a:avLst/>
            <a:gdLst/>
            <a:ahLst/>
            <a:cxnLst/>
            <a:rect l="l" t="t" r="r" b="b"/>
            <a:pathLst>
              <a:path w="692956" h="561924">
                <a:moveTo>
                  <a:pt x="0" y="0"/>
                </a:moveTo>
                <a:lnTo>
                  <a:pt x="692955" y="0"/>
                </a:lnTo>
                <a:lnTo>
                  <a:pt x="692955" y="561924"/>
                </a:lnTo>
                <a:lnTo>
                  <a:pt x="0" y="561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19019" y="8977338"/>
            <a:ext cx="692956" cy="561924"/>
          </a:xfrm>
          <a:custGeom>
            <a:avLst/>
            <a:gdLst/>
            <a:ahLst/>
            <a:cxnLst/>
            <a:rect l="l" t="t" r="r" b="b"/>
            <a:pathLst>
              <a:path w="692956" h="561924">
                <a:moveTo>
                  <a:pt x="0" y="0"/>
                </a:moveTo>
                <a:lnTo>
                  <a:pt x="692956" y="0"/>
                </a:lnTo>
                <a:lnTo>
                  <a:pt x="692956" y="561924"/>
                </a:lnTo>
                <a:lnTo>
                  <a:pt x="0" y="561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70345" y="1865759"/>
            <a:ext cx="8500254" cy="629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Алгоритм профориентации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65049" y="2866342"/>
            <a:ext cx="15167095" cy="7149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0"/>
              </a:lnSpc>
            </a:pPr>
            <a:r>
              <a:rPr lang="en-US" sz="2921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Информирование педагогов / родителей / учащихся о возможных вариантах  профессионального саморазвития учащихся с ОПФР</a:t>
            </a:r>
          </a:p>
          <a:p>
            <a:pPr algn="l">
              <a:lnSpc>
                <a:spcPts val="4090"/>
              </a:lnSpc>
            </a:pPr>
            <a:endParaRPr lang="en-US" sz="2921" b="1">
              <a:solidFill>
                <a:srgbClr val="000000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090"/>
              </a:lnSpc>
            </a:pPr>
            <a:r>
              <a:rPr lang="en-US" sz="2921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Адекватная профориентация, профессиональные пробы </a:t>
            </a:r>
          </a:p>
          <a:p>
            <a:pPr algn="l">
              <a:lnSpc>
                <a:spcPts val="4090"/>
              </a:lnSpc>
            </a:pPr>
            <a:endParaRPr lang="en-US" sz="2921" b="1">
              <a:solidFill>
                <a:srgbClr val="000000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090"/>
              </a:lnSpc>
            </a:pPr>
            <a:r>
              <a:rPr lang="en-US" sz="2921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Изучение профессиональных намерений учащихся и выстраивание профессиональной траектории - до конца ноября.</a:t>
            </a:r>
          </a:p>
          <a:p>
            <a:pPr algn="l">
              <a:lnSpc>
                <a:spcPts val="4090"/>
              </a:lnSpc>
            </a:pPr>
            <a:endParaRPr lang="en-US" sz="2921" b="1">
              <a:solidFill>
                <a:srgbClr val="000000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090"/>
              </a:lnSpc>
            </a:pPr>
            <a:r>
              <a:rPr lang="en-US" sz="2921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Подача сведений в Главное управление по образованию для формирования контрольных цифр приема в колледжах (открытие специальностей, групп уменьшенной наполняемости и т.д.) - декабрь</a:t>
            </a:r>
          </a:p>
          <a:p>
            <a:pPr algn="l">
              <a:lnSpc>
                <a:spcPts val="4090"/>
              </a:lnSpc>
            </a:pPr>
            <a:endParaRPr lang="en-US" sz="2921" b="1">
              <a:solidFill>
                <a:srgbClr val="000000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090"/>
              </a:lnSpc>
            </a:pPr>
            <a:r>
              <a:rPr lang="en-US" sz="2921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Формирование  личностной готовности учащегося с ОПФР к получению профессии и жизненных компетенций, необходимых для проживания в общежитии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496" y="6570902"/>
            <a:ext cx="7669889" cy="4169631"/>
          </a:xfrm>
          <a:custGeom>
            <a:avLst/>
            <a:gdLst/>
            <a:ahLst/>
            <a:cxnLst/>
            <a:rect l="l" t="t" r="r" b="b"/>
            <a:pathLst>
              <a:path w="7669889" h="4169631">
                <a:moveTo>
                  <a:pt x="0" y="0"/>
                </a:moveTo>
                <a:lnTo>
                  <a:pt x="7669889" y="0"/>
                </a:lnTo>
                <a:lnTo>
                  <a:pt x="7669889" y="4169631"/>
                </a:lnTo>
                <a:lnTo>
                  <a:pt x="0" y="4169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1927055" y="321439"/>
            <a:ext cx="7495136" cy="4074629"/>
          </a:xfrm>
          <a:custGeom>
            <a:avLst/>
            <a:gdLst/>
            <a:ahLst/>
            <a:cxnLst/>
            <a:rect l="l" t="t" r="r" b="b"/>
            <a:pathLst>
              <a:path w="7495136" h="4074629">
                <a:moveTo>
                  <a:pt x="7495136" y="4074629"/>
                </a:moveTo>
                <a:lnTo>
                  <a:pt x="0" y="4074629"/>
                </a:lnTo>
                <a:lnTo>
                  <a:pt x="0" y="0"/>
                </a:lnTo>
                <a:lnTo>
                  <a:pt x="7495136" y="0"/>
                </a:lnTo>
                <a:lnTo>
                  <a:pt x="7495136" y="407462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31469" y="2497638"/>
            <a:ext cx="13085171" cy="2346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9"/>
              </a:lnSpc>
            </a:pPr>
            <a:r>
              <a:rPr lang="en-US" sz="4999">
                <a:solidFill>
                  <a:srgbClr val="1B294A"/>
                </a:solidFill>
                <a:latin typeface="Archivo Black"/>
                <a:ea typeface="Archivo Black"/>
                <a:cs typeface="Archivo Black"/>
                <a:sym typeface="Archivo Black"/>
              </a:rPr>
              <a:t>ЦЕНТР РАЗВИТИЯ</a:t>
            </a:r>
          </a:p>
          <a:p>
            <a:pPr algn="ctr">
              <a:lnSpc>
                <a:spcPts val="6199"/>
              </a:lnSpc>
            </a:pPr>
            <a:r>
              <a:rPr lang="en-US" sz="4999">
                <a:solidFill>
                  <a:srgbClr val="1B294A"/>
                </a:solidFill>
                <a:latin typeface="Archivo Black"/>
                <a:ea typeface="Archivo Black"/>
                <a:cs typeface="Archivo Black"/>
                <a:sym typeface="Archivo Black"/>
              </a:rPr>
              <a:t> ПРОФЕССИОНАЛЬНОГО ОБРАЗОВАНИЯ</a:t>
            </a:r>
          </a:p>
          <a:p>
            <a:pPr algn="ctr">
              <a:lnSpc>
                <a:spcPts val="6199"/>
              </a:lnSpc>
            </a:pPr>
            <a:endParaRPr lang="en-US" sz="4999">
              <a:solidFill>
                <a:srgbClr val="1B294A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547275" y="9258300"/>
            <a:ext cx="11893526" cy="798082"/>
            <a:chOff x="0" y="0"/>
            <a:chExt cx="3132451" cy="2101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32451" cy="210194"/>
            </a:xfrm>
            <a:custGeom>
              <a:avLst/>
              <a:gdLst/>
              <a:ahLst/>
              <a:cxnLst/>
              <a:rect l="l" t="t" r="r" b="b"/>
              <a:pathLst>
                <a:path w="3132451" h="210194">
                  <a:moveTo>
                    <a:pt x="0" y="0"/>
                  </a:moveTo>
                  <a:lnTo>
                    <a:pt x="3132451" y="0"/>
                  </a:lnTo>
                  <a:lnTo>
                    <a:pt x="3132451" y="210194"/>
                  </a:lnTo>
                  <a:lnTo>
                    <a:pt x="0" y="210194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32451" cy="2482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837996" y="254764"/>
            <a:ext cx="15127973" cy="547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1B294A"/>
                </a:solidFill>
                <a:latin typeface="Lato"/>
                <a:ea typeface="Lato"/>
                <a:cs typeface="Lato"/>
                <a:sym typeface="Lato"/>
              </a:rPr>
              <a:t>РЕСПУБЛИКАНСКИЙ ИНСТИТУТ ПРОФЕССИОНАЛЬНОГО ОБРАЗОВАНИЯ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31152" y="4566309"/>
            <a:ext cx="7341660" cy="3942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3"/>
              </a:lnSpc>
            </a:pPr>
            <a:r>
              <a:rPr lang="en-US" sz="375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Соловьева</a:t>
            </a:r>
            <a:r>
              <a:rPr lang="en-US" sz="375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75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Ольга Алексеевна</a:t>
            </a:r>
          </a:p>
          <a:p>
            <a:pPr algn="ctr">
              <a:lnSpc>
                <a:spcPts val="5263"/>
              </a:lnSpc>
            </a:pPr>
            <a:endParaRPr lang="en-US" sz="375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5263"/>
              </a:lnSpc>
            </a:pPr>
            <a:r>
              <a:rPr lang="en-US" sz="375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+375 17 215 08 99</a:t>
            </a:r>
          </a:p>
          <a:p>
            <a:pPr algn="ctr">
              <a:lnSpc>
                <a:spcPts val="5263"/>
              </a:lnSpc>
            </a:pPr>
            <a:r>
              <a:rPr lang="en-US" sz="375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+375 29 1872181</a:t>
            </a:r>
          </a:p>
          <a:p>
            <a:pPr algn="ctr">
              <a:lnSpc>
                <a:spcPts val="5263"/>
              </a:lnSpc>
            </a:pPr>
            <a:r>
              <a:rPr lang="en-US" sz="375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e-mail: </a:t>
            </a:r>
            <a:r>
              <a:rPr lang="en-US" sz="3759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4" tooltip="mailto:ripo.incl@ripo.by"/>
              </a:rPr>
              <a:t>ripo.incl@ripo.by</a:t>
            </a:r>
          </a:p>
          <a:p>
            <a:pPr algn="ctr">
              <a:lnSpc>
                <a:spcPts val="5263"/>
              </a:lnSpc>
              <a:spcBef>
                <a:spcPct val="0"/>
              </a:spcBef>
            </a:pPr>
            <a:endParaRPr lang="en-US" sz="3759" u="sng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  <a:hlinkClick r:id="rId4" tooltip="mailto:ripo.incl@ripo.b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5323080" y="-3909793"/>
            <a:ext cx="951001" cy="11888425"/>
            <a:chOff x="0" y="0"/>
            <a:chExt cx="250469" cy="31311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469" cy="3131108"/>
            </a:xfrm>
            <a:custGeom>
              <a:avLst/>
              <a:gdLst/>
              <a:ahLst/>
              <a:cxnLst/>
              <a:rect l="l" t="t" r="r" b="b"/>
              <a:pathLst>
                <a:path w="250469" h="3131108">
                  <a:moveTo>
                    <a:pt x="125235" y="0"/>
                  </a:moveTo>
                  <a:lnTo>
                    <a:pt x="125235" y="0"/>
                  </a:lnTo>
                  <a:cubicBezTo>
                    <a:pt x="194400" y="0"/>
                    <a:pt x="250469" y="56070"/>
                    <a:pt x="250469" y="125235"/>
                  </a:cubicBezTo>
                  <a:lnTo>
                    <a:pt x="250469" y="3005873"/>
                  </a:lnTo>
                  <a:cubicBezTo>
                    <a:pt x="250469" y="3075038"/>
                    <a:pt x="194400" y="3131108"/>
                    <a:pt x="125235" y="3131108"/>
                  </a:cubicBezTo>
                  <a:lnTo>
                    <a:pt x="125235" y="3131108"/>
                  </a:lnTo>
                  <a:cubicBezTo>
                    <a:pt x="56070" y="3131108"/>
                    <a:pt x="0" y="3075038"/>
                    <a:pt x="0" y="3005873"/>
                  </a:cubicBezTo>
                  <a:lnTo>
                    <a:pt x="0" y="125235"/>
                  </a:lnTo>
                  <a:cubicBezTo>
                    <a:pt x="0" y="56070"/>
                    <a:pt x="56070" y="0"/>
                    <a:pt x="125235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0469" cy="31692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45632" y="9217980"/>
            <a:ext cx="19255699" cy="1752231"/>
            <a:chOff x="0" y="0"/>
            <a:chExt cx="5071460" cy="4614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71460" cy="461493"/>
            </a:xfrm>
            <a:custGeom>
              <a:avLst/>
              <a:gdLst/>
              <a:ahLst/>
              <a:cxnLst/>
              <a:rect l="l" t="t" r="r" b="b"/>
              <a:pathLst>
                <a:path w="5071460" h="461493">
                  <a:moveTo>
                    <a:pt x="0" y="0"/>
                  </a:moveTo>
                  <a:lnTo>
                    <a:pt x="5071460" y="0"/>
                  </a:lnTo>
                  <a:lnTo>
                    <a:pt x="5071460" y="461493"/>
                  </a:lnTo>
                  <a:lnTo>
                    <a:pt x="0" y="461493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071460" cy="499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221027" y="1028700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3" y="0"/>
                </a:lnTo>
                <a:lnTo>
                  <a:pt x="1038273" y="259568"/>
                </a:lnTo>
                <a:lnTo>
                  <a:pt x="0" y="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2551" y="211074"/>
            <a:ext cx="1172984" cy="947410"/>
          </a:xfrm>
          <a:custGeom>
            <a:avLst/>
            <a:gdLst/>
            <a:ahLst/>
            <a:cxnLst/>
            <a:rect l="l" t="t" r="r" b="b"/>
            <a:pathLst>
              <a:path w="1172984" h="947410">
                <a:moveTo>
                  <a:pt x="0" y="0"/>
                </a:moveTo>
                <a:lnTo>
                  <a:pt x="1172983" y="0"/>
                </a:lnTo>
                <a:lnTo>
                  <a:pt x="1172983" y="947410"/>
                </a:lnTo>
                <a:lnTo>
                  <a:pt x="0" y="9474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742793" y="3378092"/>
            <a:ext cx="6373323" cy="5518799"/>
          </a:xfrm>
          <a:custGeom>
            <a:avLst/>
            <a:gdLst/>
            <a:ahLst/>
            <a:cxnLst/>
            <a:rect l="l" t="t" r="r" b="b"/>
            <a:pathLst>
              <a:path w="6373323" h="5518799">
                <a:moveTo>
                  <a:pt x="0" y="0"/>
                </a:moveTo>
                <a:lnTo>
                  <a:pt x="6373323" y="0"/>
                </a:lnTo>
                <a:lnTo>
                  <a:pt x="6373323" y="5518799"/>
                </a:lnTo>
                <a:lnTo>
                  <a:pt x="0" y="55187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2009" y="2577069"/>
            <a:ext cx="11532653" cy="6487117"/>
          </a:xfrm>
          <a:custGeom>
            <a:avLst/>
            <a:gdLst/>
            <a:ahLst/>
            <a:cxnLst/>
            <a:rect l="l" t="t" r="r" b="b"/>
            <a:pathLst>
              <a:path w="11532653" h="6487117">
                <a:moveTo>
                  <a:pt x="0" y="0"/>
                </a:moveTo>
                <a:lnTo>
                  <a:pt x="11532652" y="0"/>
                </a:lnTo>
                <a:lnTo>
                  <a:pt x="11532652" y="6487117"/>
                </a:lnTo>
                <a:lnTo>
                  <a:pt x="0" y="64871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2009" y="1622981"/>
            <a:ext cx="11473143" cy="1374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Сеть колледжей в Республике Беларусь</a:t>
            </a:r>
          </a:p>
          <a:p>
            <a:pPr algn="l">
              <a:lnSpc>
                <a:spcPts val="5599"/>
              </a:lnSpc>
            </a:pPr>
            <a:endParaRPr lang="en-US" sz="3999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514312" y="8681971"/>
            <a:ext cx="6058594" cy="38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Интерактивный путеводитель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090801" y="2267560"/>
            <a:ext cx="5677306" cy="1660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1B294A"/>
                </a:solidFill>
                <a:latin typeface="Angelica"/>
                <a:ea typeface="Angelica"/>
                <a:cs typeface="Angelica"/>
                <a:sym typeface="Angelica"/>
              </a:rPr>
              <a:t>+ 7 колледжей ежегодно</a:t>
            </a:r>
          </a:p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1B294A"/>
                </a:solidFill>
                <a:latin typeface="Angelica"/>
                <a:ea typeface="Angelica"/>
                <a:cs typeface="Angelica"/>
                <a:sym typeface="Angelica"/>
              </a:rPr>
              <a:t>+ 35 колледжей за 5 лет</a:t>
            </a:r>
          </a:p>
          <a:p>
            <a:pPr algn="ctr">
              <a:lnSpc>
                <a:spcPts val="5039"/>
              </a:lnSpc>
              <a:spcBef>
                <a:spcPct val="0"/>
              </a:spcBef>
            </a:pPr>
            <a:endParaRPr lang="en-US" sz="2899">
              <a:solidFill>
                <a:srgbClr val="1B294A"/>
              </a:solidFill>
              <a:latin typeface="Angelica"/>
              <a:ea typeface="Angelica"/>
              <a:cs typeface="Angelica"/>
              <a:sym typeface="Angelic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542530" y="-5250791"/>
            <a:ext cx="2698301" cy="15783361"/>
            <a:chOff x="0" y="0"/>
            <a:chExt cx="710664" cy="41569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0664" cy="4156935"/>
            </a:xfrm>
            <a:custGeom>
              <a:avLst/>
              <a:gdLst/>
              <a:ahLst/>
              <a:cxnLst/>
              <a:rect l="l" t="t" r="r" b="b"/>
              <a:pathLst>
                <a:path w="710664" h="4156935">
                  <a:moveTo>
                    <a:pt x="45907" y="0"/>
                  </a:moveTo>
                  <a:lnTo>
                    <a:pt x="664757" y="0"/>
                  </a:lnTo>
                  <a:cubicBezTo>
                    <a:pt x="676932" y="0"/>
                    <a:pt x="688609" y="4837"/>
                    <a:pt x="697218" y="13446"/>
                  </a:cubicBezTo>
                  <a:cubicBezTo>
                    <a:pt x="705827" y="22055"/>
                    <a:pt x="710664" y="33732"/>
                    <a:pt x="710664" y="45907"/>
                  </a:cubicBezTo>
                  <a:lnTo>
                    <a:pt x="710664" y="4111028"/>
                  </a:lnTo>
                  <a:cubicBezTo>
                    <a:pt x="710664" y="4136381"/>
                    <a:pt x="690110" y="4156935"/>
                    <a:pt x="664757" y="4156935"/>
                  </a:cubicBezTo>
                  <a:lnTo>
                    <a:pt x="45907" y="4156935"/>
                  </a:lnTo>
                  <a:cubicBezTo>
                    <a:pt x="20553" y="4156935"/>
                    <a:pt x="0" y="4136381"/>
                    <a:pt x="0" y="4111028"/>
                  </a:cubicBezTo>
                  <a:lnTo>
                    <a:pt x="0" y="45907"/>
                  </a:lnTo>
                  <a:cubicBezTo>
                    <a:pt x="0" y="20553"/>
                    <a:pt x="20553" y="0"/>
                    <a:pt x="45907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10664" cy="41950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895100" y="4045406"/>
            <a:ext cx="8539260" cy="4706184"/>
          </a:xfrm>
          <a:custGeom>
            <a:avLst/>
            <a:gdLst/>
            <a:ahLst/>
            <a:cxnLst/>
            <a:rect l="l" t="t" r="r" b="b"/>
            <a:pathLst>
              <a:path w="8539260" h="4706184">
                <a:moveTo>
                  <a:pt x="0" y="0"/>
                </a:moveTo>
                <a:lnTo>
                  <a:pt x="8539260" y="0"/>
                </a:lnTo>
                <a:lnTo>
                  <a:pt x="8539260" y="4706184"/>
                </a:lnTo>
                <a:lnTo>
                  <a:pt x="0" y="4706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 t="-67690" b="-13389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10561" y="4256741"/>
            <a:ext cx="8872321" cy="3461441"/>
            <a:chOff x="0" y="0"/>
            <a:chExt cx="2336743" cy="9116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36743" cy="911655"/>
            </a:xfrm>
            <a:custGeom>
              <a:avLst/>
              <a:gdLst/>
              <a:ahLst/>
              <a:cxnLst/>
              <a:rect l="l" t="t" r="r" b="b"/>
              <a:pathLst>
                <a:path w="2336743" h="911655">
                  <a:moveTo>
                    <a:pt x="0" y="0"/>
                  </a:moveTo>
                  <a:lnTo>
                    <a:pt x="2336743" y="0"/>
                  </a:lnTo>
                  <a:lnTo>
                    <a:pt x="2336743" y="911655"/>
                  </a:lnTo>
                  <a:lnTo>
                    <a:pt x="0" y="9116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336743" cy="959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10657770" y="3245045"/>
            <a:ext cx="10875274" cy="4385185"/>
            <a:chOff x="0" y="0"/>
            <a:chExt cx="2864270" cy="115494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64270" cy="1154946"/>
            </a:xfrm>
            <a:custGeom>
              <a:avLst/>
              <a:gdLst/>
              <a:ahLst/>
              <a:cxnLst/>
              <a:rect l="l" t="t" r="r" b="b"/>
              <a:pathLst>
                <a:path w="2864270" h="1154946">
                  <a:moveTo>
                    <a:pt x="0" y="0"/>
                  </a:moveTo>
                  <a:lnTo>
                    <a:pt x="2864270" y="0"/>
                  </a:lnTo>
                  <a:lnTo>
                    <a:pt x="2864270" y="1154946"/>
                  </a:lnTo>
                  <a:lnTo>
                    <a:pt x="0" y="1154946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864270" cy="11930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2151561" y="898916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3" y="0"/>
                </a:lnTo>
                <a:lnTo>
                  <a:pt x="1038273" y="259568"/>
                </a:lnTo>
                <a:lnTo>
                  <a:pt x="0" y="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91424" y="9378693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3" y="0"/>
                </a:lnTo>
                <a:lnTo>
                  <a:pt x="1038273" y="259568"/>
                </a:lnTo>
                <a:lnTo>
                  <a:pt x="0" y="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969176" y="340858"/>
            <a:ext cx="1012299" cy="817626"/>
          </a:xfrm>
          <a:custGeom>
            <a:avLst/>
            <a:gdLst/>
            <a:ahLst/>
            <a:cxnLst/>
            <a:rect l="l" t="t" r="r" b="b"/>
            <a:pathLst>
              <a:path w="1012299" h="817626">
                <a:moveTo>
                  <a:pt x="0" y="0"/>
                </a:moveTo>
                <a:lnTo>
                  <a:pt x="1012298" y="0"/>
                </a:lnTo>
                <a:lnTo>
                  <a:pt x="1012298" y="817626"/>
                </a:lnTo>
                <a:lnTo>
                  <a:pt x="0" y="817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47327" y="1388229"/>
            <a:ext cx="13557457" cy="260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КОНЦЕПЦИЯ СОВЕРШЕНСТВОВАНИЯ ПОДГОТОВКИ ЛИЦ С ОПФР К ТРУДОВОЙ ДЕЯТЕЛЬОСТИ, СЕМЕЙНОЙ ЖИЗНИ, ИХ СОЦИАЛИЗАЦИИ И ИНТЕГРАЦИИ В ОБЩЕСТВО НА 2025-2027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512575" y="4480441"/>
            <a:ext cx="8921785" cy="4187320"/>
            <a:chOff x="0" y="0"/>
            <a:chExt cx="11895713" cy="5583094"/>
          </a:xfrm>
        </p:grpSpPr>
        <p:sp>
          <p:nvSpPr>
            <p:cNvPr id="17" name="TextBox 17"/>
            <p:cNvSpPr txBox="1"/>
            <p:nvPr/>
          </p:nvSpPr>
          <p:spPr>
            <a:xfrm>
              <a:off x="0" y="1280726"/>
              <a:ext cx="10872917" cy="1259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92691" lvl="1" indent="-296345" algn="l">
                <a:lnSpc>
                  <a:spcPts val="3843"/>
                </a:lnSpc>
                <a:buFont typeface="Arial"/>
                <a:buChar char="•"/>
              </a:pPr>
              <a:r>
                <a:rPr lang="en-US" sz="2745">
                  <a:solidFill>
                    <a:srgbClr val="1B294A"/>
                  </a:solidFill>
                  <a:latin typeface="Lato"/>
                  <a:ea typeface="Lato"/>
                  <a:cs typeface="Lato"/>
                  <a:sym typeface="Lato"/>
                </a:rPr>
                <a:t>Взаимодействие между уровнями образования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827391"/>
              <a:ext cx="10572018" cy="19070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92691" lvl="1" indent="-296345" algn="l">
                <a:lnSpc>
                  <a:spcPts val="3843"/>
                </a:lnSpc>
                <a:buFont typeface="Arial"/>
                <a:buChar char="•"/>
              </a:pPr>
              <a:r>
                <a:rPr lang="en-US" sz="2745">
                  <a:solidFill>
                    <a:srgbClr val="1B294A"/>
                  </a:solidFill>
                  <a:latin typeface="Lato"/>
                  <a:ea typeface="Lato"/>
                  <a:cs typeface="Lato"/>
                  <a:sym typeface="Lato"/>
                </a:rPr>
                <a:t>Предоставление возможности получить профессиональные навыки по отдельным трудовым функциям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11895713" cy="1259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92691" lvl="1" indent="-296345" algn="l">
                <a:lnSpc>
                  <a:spcPts val="3843"/>
                </a:lnSpc>
                <a:buFont typeface="Arial"/>
                <a:buChar char="•"/>
              </a:pPr>
              <a:r>
                <a:rPr lang="en-US" sz="2745">
                  <a:solidFill>
                    <a:srgbClr val="1B294A"/>
                  </a:solidFill>
                  <a:latin typeface="Lato"/>
                  <a:ea typeface="Lato"/>
                  <a:cs typeface="Lato"/>
                  <a:sym typeface="Lato"/>
                </a:rPr>
                <a:t>Расширение профессиональных траекторий</a:t>
              </a:r>
            </a:p>
            <a:p>
              <a:pPr algn="l">
                <a:lnSpc>
                  <a:spcPts val="3843"/>
                </a:lnSpc>
              </a:pPr>
              <a:endParaRPr lang="en-US" sz="2745">
                <a:solidFill>
                  <a:srgbClr val="1B294A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4971287"/>
              <a:ext cx="11213849" cy="6118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92691" lvl="1" indent="-296345" algn="l">
                <a:lnSpc>
                  <a:spcPts val="3843"/>
                </a:lnSpc>
                <a:buFont typeface="Arial"/>
                <a:buChar char="•"/>
              </a:pPr>
              <a:r>
                <a:rPr lang="en-US" sz="2745">
                  <a:solidFill>
                    <a:srgbClr val="1B294A"/>
                  </a:solidFill>
                  <a:latin typeface="Lato"/>
                  <a:ea typeface="Lato"/>
                  <a:cs typeface="Lato"/>
                  <a:sym typeface="Lato"/>
                </a:rPr>
                <a:t>Формирование функциональной грамотности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569753" y="211074"/>
            <a:ext cx="1159945" cy="936878"/>
          </a:xfrm>
          <a:custGeom>
            <a:avLst/>
            <a:gdLst/>
            <a:ahLst/>
            <a:cxnLst/>
            <a:rect l="l" t="t" r="r" b="b"/>
            <a:pathLst>
              <a:path w="1159945" h="936878">
                <a:moveTo>
                  <a:pt x="0" y="0"/>
                </a:moveTo>
                <a:lnTo>
                  <a:pt x="1159944" y="0"/>
                </a:lnTo>
                <a:lnTo>
                  <a:pt x="1159944" y="936879"/>
                </a:lnTo>
                <a:lnTo>
                  <a:pt x="0" y="936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2040034" y="4540735"/>
            <a:ext cx="10944618" cy="1752231"/>
            <a:chOff x="0" y="0"/>
            <a:chExt cx="2882533" cy="4614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2533" cy="461493"/>
            </a:xfrm>
            <a:custGeom>
              <a:avLst/>
              <a:gdLst/>
              <a:ahLst/>
              <a:cxnLst/>
              <a:rect l="l" t="t" r="r" b="b"/>
              <a:pathLst>
                <a:path w="2882533" h="461493">
                  <a:moveTo>
                    <a:pt x="0" y="0"/>
                  </a:moveTo>
                  <a:lnTo>
                    <a:pt x="2882533" y="0"/>
                  </a:lnTo>
                  <a:lnTo>
                    <a:pt x="2882533" y="461493"/>
                  </a:lnTo>
                  <a:lnTo>
                    <a:pt x="0" y="461493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82533" cy="499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945818"/>
            <a:ext cx="8690579" cy="4318841"/>
            <a:chOff x="0" y="0"/>
            <a:chExt cx="1073478" cy="5334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73478" cy="533472"/>
            </a:xfrm>
            <a:custGeom>
              <a:avLst/>
              <a:gdLst/>
              <a:ahLst/>
              <a:cxnLst/>
              <a:rect l="l" t="t" r="r" b="b"/>
              <a:pathLst>
                <a:path w="1073478" h="533472">
                  <a:moveTo>
                    <a:pt x="20489" y="0"/>
                  </a:moveTo>
                  <a:lnTo>
                    <a:pt x="1052989" y="0"/>
                  </a:lnTo>
                  <a:cubicBezTo>
                    <a:pt x="1058423" y="0"/>
                    <a:pt x="1063635" y="2159"/>
                    <a:pt x="1067477" y="6001"/>
                  </a:cubicBezTo>
                  <a:cubicBezTo>
                    <a:pt x="1071320" y="9844"/>
                    <a:pt x="1073478" y="15055"/>
                    <a:pt x="1073478" y="20489"/>
                  </a:cubicBezTo>
                  <a:lnTo>
                    <a:pt x="1073478" y="512983"/>
                  </a:lnTo>
                  <a:cubicBezTo>
                    <a:pt x="1073478" y="518417"/>
                    <a:pt x="1071320" y="523628"/>
                    <a:pt x="1067477" y="527471"/>
                  </a:cubicBezTo>
                  <a:cubicBezTo>
                    <a:pt x="1063635" y="531313"/>
                    <a:pt x="1058423" y="533472"/>
                    <a:pt x="1052989" y="533472"/>
                  </a:cubicBezTo>
                  <a:lnTo>
                    <a:pt x="20489" y="533472"/>
                  </a:lnTo>
                  <a:cubicBezTo>
                    <a:pt x="15055" y="533472"/>
                    <a:pt x="9844" y="531313"/>
                    <a:pt x="6001" y="527471"/>
                  </a:cubicBezTo>
                  <a:cubicBezTo>
                    <a:pt x="2159" y="523628"/>
                    <a:pt x="0" y="518417"/>
                    <a:pt x="0" y="512983"/>
                  </a:cubicBezTo>
                  <a:lnTo>
                    <a:pt x="0" y="20489"/>
                  </a:lnTo>
                  <a:cubicBezTo>
                    <a:pt x="0" y="15055"/>
                    <a:pt x="2159" y="9844"/>
                    <a:pt x="6001" y="6001"/>
                  </a:cubicBezTo>
                  <a:cubicBezTo>
                    <a:pt x="9844" y="2159"/>
                    <a:pt x="15055" y="0"/>
                    <a:pt x="20489" y="0"/>
                  </a:cubicBezTo>
                  <a:close/>
                </a:path>
              </a:pathLst>
            </a:custGeom>
            <a:blipFill>
              <a:blip r:embed="rId2"/>
              <a:stretch>
                <a:fillRect t="-6594" b="-659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3079316" y="-1997169"/>
            <a:ext cx="2257517" cy="9105051"/>
            <a:chOff x="0" y="0"/>
            <a:chExt cx="594572" cy="23980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94572" cy="2398038"/>
            </a:xfrm>
            <a:custGeom>
              <a:avLst/>
              <a:gdLst/>
              <a:ahLst/>
              <a:cxnLst/>
              <a:rect l="l" t="t" r="r" b="b"/>
              <a:pathLst>
                <a:path w="594572" h="2398038">
                  <a:moveTo>
                    <a:pt x="54870" y="0"/>
                  </a:moveTo>
                  <a:lnTo>
                    <a:pt x="539702" y="0"/>
                  </a:lnTo>
                  <a:cubicBezTo>
                    <a:pt x="554255" y="0"/>
                    <a:pt x="568211" y="5781"/>
                    <a:pt x="578501" y="16071"/>
                  </a:cubicBezTo>
                  <a:cubicBezTo>
                    <a:pt x="588791" y="26361"/>
                    <a:pt x="594572" y="40318"/>
                    <a:pt x="594572" y="54870"/>
                  </a:cubicBezTo>
                  <a:lnTo>
                    <a:pt x="594572" y="2343168"/>
                  </a:lnTo>
                  <a:cubicBezTo>
                    <a:pt x="594572" y="2357720"/>
                    <a:pt x="588791" y="2371677"/>
                    <a:pt x="578501" y="2381967"/>
                  </a:cubicBezTo>
                  <a:cubicBezTo>
                    <a:pt x="568211" y="2392257"/>
                    <a:pt x="554255" y="2398038"/>
                    <a:pt x="539702" y="2398038"/>
                  </a:cubicBezTo>
                  <a:lnTo>
                    <a:pt x="54870" y="2398038"/>
                  </a:lnTo>
                  <a:cubicBezTo>
                    <a:pt x="40318" y="2398038"/>
                    <a:pt x="26361" y="2392257"/>
                    <a:pt x="16071" y="2381967"/>
                  </a:cubicBezTo>
                  <a:cubicBezTo>
                    <a:pt x="5781" y="2371677"/>
                    <a:pt x="0" y="2357720"/>
                    <a:pt x="0" y="2343168"/>
                  </a:cubicBezTo>
                  <a:lnTo>
                    <a:pt x="0" y="54870"/>
                  </a:lnTo>
                  <a:cubicBezTo>
                    <a:pt x="0" y="40318"/>
                    <a:pt x="5781" y="26361"/>
                    <a:pt x="16071" y="16071"/>
                  </a:cubicBezTo>
                  <a:cubicBezTo>
                    <a:pt x="26361" y="5781"/>
                    <a:pt x="40318" y="0"/>
                    <a:pt x="54870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94572" cy="24361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793084" y="9427398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3" y="0"/>
                </a:lnTo>
                <a:lnTo>
                  <a:pt x="1038273" y="259568"/>
                </a:lnTo>
                <a:lnTo>
                  <a:pt x="0" y="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94370" y="769132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4" y="0"/>
                </a:lnTo>
                <a:lnTo>
                  <a:pt x="1038274" y="259568"/>
                </a:lnTo>
                <a:lnTo>
                  <a:pt x="0" y="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144000" y="1426597"/>
            <a:ext cx="550563" cy="516528"/>
          </a:xfrm>
          <a:custGeom>
            <a:avLst/>
            <a:gdLst/>
            <a:ahLst/>
            <a:cxnLst/>
            <a:rect l="l" t="t" r="r" b="b"/>
            <a:pathLst>
              <a:path w="550563" h="516528">
                <a:moveTo>
                  <a:pt x="0" y="0"/>
                </a:moveTo>
                <a:lnTo>
                  <a:pt x="550563" y="0"/>
                </a:lnTo>
                <a:lnTo>
                  <a:pt x="550563" y="516528"/>
                </a:lnTo>
                <a:lnTo>
                  <a:pt x="0" y="5165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144000" y="3998322"/>
            <a:ext cx="550563" cy="516528"/>
          </a:xfrm>
          <a:custGeom>
            <a:avLst/>
            <a:gdLst/>
            <a:ahLst/>
            <a:cxnLst/>
            <a:rect l="l" t="t" r="r" b="b"/>
            <a:pathLst>
              <a:path w="550563" h="516528">
                <a:moveTo>
                  <a:pt x="0" y="0"/>
                </a:moveTo>
                <a:lnTo>
                  <a:pt x="550563" y="0"/>
                </a:lnTo>
                <a:lnTo>
                  <a:pt x="550563" y="516528"/>
                </a:lnTo>
                <a:lnTo>
                  <a:pt x="0" y="5165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65229" y="6497320"/>
            <a:ext cx="550563" cy="516528"/>
          </a:xfrm>
          <a:custGeom>
            <a:avLst/>
            <a:gdLst/>
            <a:ahLst/>
            <a:cxnLst/>
            <a:rect l="l" t="t" r="r" b="b"/>
            <a:pathLst>
              <a:path w="550563" h="516528">
                <a:moveTo>
                  <a:pt x="0" y="0"/>
                </a:moveTo>
                <a:lnTo>
                  <a:pt x="550563" y="0"/>
                </a:lnTo>
                <a:lnTo>
                  <a:pt x="550563" y="516528"/>
                </a:lnTo>
                <a:lnTo>
                  <a:pt x="0" y="5165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22551" y="211074"/>
            <a:ext cx="1186526" cy="958348"/>
          </a:xfrm>
          <a:custGeom>
            <a:avLst/>
            <a:gdLst/>
            <a:ahLst/>
            <a:cxnLst/>
            <a:rect l="l" t="t" r="r" b="b"/>
            <a:pathLst>
              <a:path w="1186526" h="958348">
                <a:moveTo>
                  <a:pt x="0" y="0"/>
                </a:moveTo>
                <a:lnTo>
                  <a:pt x="1186526" y="0"/>
                </a:lnTo>
                <a:lnTo>
                  <a:pt x="1186526" y="958348"/>
                </a:lnTo>
                <a:lnTo>
                  <a:pt x="0" y="9583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65203" y="1549752"/>
            <a:ext cx="9053080" cy="194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ТРАЕКТОРИИ ПРОФЕССИОНАЛЬНОГО РАЗВИТИЯ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19281" y="2520957"/>
            <a:ext cx="6973271" cy="116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1B294A"/>
                </a:solidFill>
                <a:latin typeface="Lato Bold"/>
                <a:ea typeface="Lato Bold"/>
                <a:cs typeface="Lato Bold"/>
                <a:sym typeface="Lato Bold"/>
              </a:rPr>
              <a:t>Индивидуальный подход к определению противопоказаний для получения ПО</a:t>
            </a:r>
          </a:p>
          <a:p>
            <a:pPr algn="l">
              <a:lnSpc>
                <a:spcPts val="3080"/>
              </a:lnSpc>
            </a:pPr>
            <a:endParaRPr lang="en-US" sz="2200" b="1">
              <a:solidFill>
                <a:srgbClr val="1B294A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399147" y="5082545"/>
            <a:ext cx="5695224" cy="772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 algn="l">
              <a:lnSpc>
                <a:spcPts val="3080"/>
              </a:lnSpc>
              <a:spcBef>
                <a:spcPct val="0"/>
              </a:spcBef>
              <a:buFont typeface="Arial"/>
              <a:buChar char="•"/>
            </a:pPr>
            <a:r>
              <a:rPr lang="en-US" sz="2200" b="1" u="none" strike="noStrike">
                <a:solidFill>
                  <a:srgbClr val="1B294A"/>
                </a:solidFill>
                <a:latin typeface="Lato Bold"/>
                <a:ea typeface="Lato Bold"/>
                <a:cs typeface="Lato Bold"/>
                <a:sym typeface="Lato Bold"/>
              </a:rPr>
              <a:t>Расширение перечня профессий для лиц с ОПФР на базе специальных школ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399147" y="7396547"/>
            <a:ext cx="7237081" cy="2334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1B294A"/>
                </a:solidFill>
                <a:latin typeface="Lato Bold"/>
                <a:ea typeface="Lato Bold"/>
                <a:cs typeface="Lato Bold"/>
                <a:sym typeface="Lato Bold"/>
              </a:rPr>
              <a:t>Освоение курсов целевого назначения по отдельным трудовым операциям</a:t>
            </a:r>
          </a:p>
          <a:p>
            <a:pPr algn="l">
              <a:lnSpc>
                <a:spcPts val="3080"/>
              </a:lnSpc>
            </a:pPr>
            <a:endParaRPr lang="en-US" sz="2200" b="1">
              <a:solidFill>
                <a:srgbClr val="1B294A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marL="474981" lvl="1" indent="-237491" algn="l">
              <a:lnSpc>
                <a:spcPts val="3080"/>
              </a:lnSpc>
              <a:spcBef>
                <a:spcPct val="0"/>
              </a:spcBef>
              <a:buFont typeface="Arial"/>
              <a:buChar char="•"/>
            </a:pPr>
            <a:r>
              <a:rPr lang="en-US" sz="2200" b="1" u="none" strike="noStrike">
                <a:solidFill>
                  <a:srgbClr val="1B294A"/>
                </a:solidFill>
                <a:latin typeface="Lato Bold"/>
                <a:ea typeface="Lato Bold"/>
                <a:cs typeface="Lato Bold"/>
                <a:sym typeface="Lato Bold"/>
              </a:rPr>
              <a:t>Освоение модульных программ на основе профессиональных стандартов с выдачей сертификатов об обучении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918283" y="1378972"/>
            <a:ext cx="5695224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b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 ПРОФЕССИОНАЛЬНОЕ ОБРАЗОВАНИЕ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918283" y="3950697"/>
            <a:ext cx="5695224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b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02 ПРОФЕССИОНАЛЬНАЯ ПОДГОТОВКА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918283" y="6423034"/>
            <a:ext cx="5695224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b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03 ОСВОЕНИЕ ОТДЕЛЬНЫХ ТРУДОВЫХ ФУНКЦИЙ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765597" y="7748210"/>
            <a:ext cx="3439147" cy="372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FFFFFF">
                    <a:alpha val="94902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Квалификация “Флорист”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2381910" y="4596193"/>
            <a:ext cx="10944618" cy="1752231"/>
            <a:chOff x="0" y="0"/>
            <a:chExt cx="2882533" cy="4614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2533" cy="461493"/>
            </a:xfrm>
            <a:custGeom>
              <a:avLst/>
              <a:gdLst/>
              <a:ahLst/>
              <a:cxnLst/>
              <a:rect l="l" t="t" r="r" b="b"/>
              <a:pathLst>
                <a:path w="2882533" h="461493">
                  <a:moveTo>
                    <a:pt x="0" y="0"/>
                  </a:moveTo>
                  <a:lnTo>
                    <a:pt x="2882533" y="0"/>
                  </a:lnTo>
                  <a:lnTo>
                    <a:pt x="2882533" y="461493"/>
                  </a:lnTo>
                  <a:lnTo>
                    <a:pt x="0" y="461493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82533" cy="499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5635570" y="-4553423"/>
            <a:ext cx="1451255" cy="13411296"/>
            <a:chOff x="0" y="0"/>
            <a:chExt cx="382224" cy="35321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2224" cy="3532193"/>
            </a:xfrm>
            <a:custGeom>
              <a:avLst/>
              <a:gdLst/>
              <a:ahLst/>
              <a:cxnLst/>
              <a:rect l="l" t="t" r="r" b="b"/>
              <a:pathLst>
                <a:path w="382224" h="3532193">
                  <a:moveTo>
                    <a:pt x="85354" y="0"/>
                  </a:moveTo>
                  <a:lnTo>
                    <a:pt x="296869" y="0"/>
                  </a:lnTo>
                  <a:cubicBezTo>
                    <a:pt x="344009" y="0"/>
                    <a:pt x="382224" y="38214"/>
                    <a:pt x="382224" y="85354"/>
                  </a:cubicBezTo>
                  <a:lnTo>
                    <a:pt x="382224" y="3446839"/>
                  </a:lnTo>
                  <a:cubicBezTo>
                    <a:pt x="382224" y="3493979"/>
                    <a:pt x="344009" y="3532193"/>
                    <a:pt x="296869" y="3532193"/>
                  </a:cubicBezTo>
                  <a:lnTo>
                    <a:pt x="85354" y="3532193"/>
                  </a:lnTo>
                  <a:cubicBezTo>
                    <a:pt x="38214" y="3532193"/>
                    <a:pt x="0" y="3493979"/>
                    <a:pt x="0" y="3446839"/>
                  </a:cubicBezTo>
                  <a:lnTo>
                    <a:pt x="0" y="85354"/>
                  </a:lnTo>
                  <a:cubicBezTo>
                    <a:pt x="0" y="38214"/>
                    <a:pt x="38214" y="0"/>
                    <a:pt x="85354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2224" cy="3570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93084" y="9427398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3" y="0"/>
                </a:lnTo>
                <a:lnTo>
                  <a:pt x="1038273" y="259568"/>
                </a:lnTo>
                <a:lnTo>
                  <a:pt x="0" y="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094370" y="769132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4" y="0"/>
                </a:lnTo>
                <a:lnTo>
                  <a:pt x="1038274" y="259568"/>
                </a:lnTo>
                <a:lnTo>
                  <a:pt x="0" y="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13276" y="360319"/>
            <a:ext cx="1155055" cy="932929"/>
          </a:xfrm>
          <a:custGeom>
            <a:avLst/>
            <a:gdLst/>
            <a:ahLst/>
            <a:cxnLst/>
            <a:rect l="l" t="t" r="r" b="b"/>
            <a:pathLst>
              <a:path w="1155055" h="932929">
                <a:moveTo>
                  <a:pt x="0" y="0"/>
                </a:moveTo>
                <a:lnTo>
                  <a:pt x="1155054" y="0"/>
                </a:lnTo>
                <a:lnTo>
                  <a:pt x="1155054" y="932928"/>
                </a:lnTo>
                <a:lnTo>
                  <a:pt x="0" y="9329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66201" y="1590599"/>
            <a:ext cx="12880854" cy="128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СПЕКТР СПЕЦИАЛЬНОСТЕЙ ПРОФЕССИОНАЛЬНОГО ОБРАЗОВАНИЯ</a:t>
            </a:r>
          </a:p>
        </p:txBody>
      </p:sp>
      <p:sp>
        <p:nvSpPr>
          <p:cNvPr id="12" name="Freeform 12"/>
          <p:cNvSpPr/>
          <p:nvPr/>
        </p:nvSpPr>
        <p:spPr>
          <a:xfrm>
            <a:off x="751376" y="3375098"/>
            <a:ext cx="550563" cy="516528"/>
          </a:xfrm>
          <a:custGeom>
            <a:avLst/>
            <a:gdLst/>
            <a:ahLst/>
            <a:cxnLst/>
            <a:rect l="l" t="t" r="r" b="b"/>
            <a:pathLst>
              <a:path w="550563" h="516528">
                <a:moveTo>
                  <a:pt x="0" y="0"/>
                </a:moveTo>
                <a:lnTo>
                  <a:pt x="550562" y="0"/>
                </a:lnTo>
                <a:lnTo>
                  <a:pt x="550562" y="516528"/>
                </a:lnTo>
                <a:lnTo>
                  <a:pt x="0" y="5165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51376" y="5202964"/>
            <a:ext cx="550563" cy="516528"/>
          </a:xfrm>
          <a:custGeom>
            <a:avLst/>
            <a:gdLst/>
            <a:ahLst/>
            <a:cxnLst/>
            <a:rect l="l" t="t" r="r" b="b"/>
            <a:pathLst>
              <a:path w="550563" h="516528">
                <a:moveTo>
                  <a:pt x="0" y="0"/>
                </a:moveTo>
                <a:lnTo>
                  <a:pt x="550562" y="0"/>
                </a:lnTo>
                <a:lnTo>
                  <a:pt x="550562" y="516528"/>
                </a:lnTo>
                <a:lnTo>
                  <a:pt x="0" y="5165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550732" y="2960081"/>
            <a:ext cx="7572136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endParaRPr/>
          </a:p>
          <a:p>
            <a:pPr algn="l">
              <a:lnSpc>
                <a:spcPts val="3779"/>
              </a:lnSpc>
            </a:pPr>
            <a:r>
              <a:rPr lang="en-US" sz="2700" b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197 специальностей ССО (специалист)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25574" y="6052867"/>
            <a:ext cx="8584457" cy="188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b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18 специальностей  / 40  квалификаций ПТО </a:t>
            </a:r>
          </a:p>
          <a:p>
            <a:pPr algn="l">
              <a:lnSpc>
                <a:spcPts val="3779"/>
              </a:lnSpc>
            </a:pPr>
            <a:r>
              <a:rPr lang="en-US" sz="2700" b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на основе специального образования (для лиц с интеллектуальной недостаточностью)</a:t>
            </a:r>
          </a:p>
          <a:p>
            <a:pPr algn="l">
              <a:lnSpc>
                <a:spcPts val="3779"/>
              </a:lnSpc>
            </a:pPr>
            <a:endParaRPr lang="en-US" sz="2700" b="1">
              <a:solidFill>
                <a:srgbClr val="1B294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81355" y="4271537"/>
            <a:ext cx="550563" cy="516528"/>
          </a:xfrm>
          <a:custGeom>
            <a:avLst/>
            <a:gdLst/>
            <a:ahLst/>
            <a:cxnLst/>
            <a:rect l="l" t="t" r="r" b="b"/>
            <a:pathLst>
              <a:path w="550563" h="516528">
                <a:moveTo>
                  <a:pt x="0" y="0"/>
                </a:moveTo>
                <a:lnTo>
                  <a:pt x="550562" y="0"/>
                </a:lnTo>
                <a:lnTo>
                  <a:pt x="550562" y="516528"/>
                </a:lnTo>
                <a:lnTo>
                  <a:pt x="0" y="5165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525574" y="3753056"/>
            <a:ext cx="7572136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endParaRPr/>
          </a:p>
          <a:p>
            <a:pPr algn="l">
              <a:lnSpc>
                <a:spcPts val="3779"/>
              </a:lnSpc>
            </a:pPr>
            <a:r>
              <a:rPr lang="en-US" sz="2700" b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41 специальностей ССО (рабочий)</a:t>
            </a:r>
          </a:p>
        </p:txBody>
      </p:sp>
      <p:sp>
        <p:nvSpPr>
          <p:cNvPr id="18" name="Freeform 18"/>
          <p:cNvSpPr/>
          <p:nvPr/>
        </p:nvSpPr>
        <p:spPr>
          <a:xfrm>
            <a:off x="751376" y="6100492"/>
            <a:ext cx="550563" cy="516528"/>
          </a:xfrm>
          <a:custGeom>
            <a:avLst/>
            <a:gdLst/>
            <a:ahLst/>
            <a:cxnLst/>
            <a:rect l="l" t="t" r="r" b="b"/>
            <a:pathLst>
              <a:path w="550563" h="516528">
                <a:moveTo>
                  <a:pt x="0" y="0"/>
                </a:moveTo>
                <a:lnTo>
                  <a:pt x="550562" y="0"/>
                </a:lnTo>
                <a:lnTo>
                  <a:pt x="550562" y="516528"/>
                </a:lnTo>
                <a:lnTo>
                  <a:pt x="0" y="5165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525574" y="5209768"/>
            <a:ext cx="5695224" cy="455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b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103 специальности ПТО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2193690" y="1439834"/>
            <a:ext cx="6855250" cy="685525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16089" y="16089"/>
              <a:ext cx="780622" cy="780622"/>
            </a:xfrm>
            <a:custGeom>
              <a:avLst/>
              <a:gdLst/>
              <a:ahLst/>
              <a:cxnLst/>
              <a:rect l="l" t="t" r="r" b="b"/>
              <a:pathLst>
                <a:path w="780622" h="780622">
                  <a:moveTo>
                    <a:pt x="426246" y="19846"/>
                  </a:moveTo>
                  <a:lnTo>
                    <a:pt x="760776" y="354376"/>
                  </a:lnTo>
                  <a:cubicBezTo>
                    <a:pt x="780622" y="374222"/>
                    <a:pt x="780622" y="406400"/>
                    <a:pt x="760776" y="426246"/>
                  </a:cubicBezTo>
                  <a:lnTo>
                    <a:pt x="426246" y="760776"/>
                  </a:lnTo>
                  <a:cubicBezTo>
                    <a:pt x="406400" y="780622"/>
                    <a:pt x="374222" y="780622"/>
                    <a:pt x="354376" y="760776"/>
                  </a:cubicBezTo>
                  <a:lnTo>
                    <a:pt x="19846" y="426246"/>
                  </a:lnTo>
                  <a:cubicBezTo>
                    <a:pt x="0" y="406400"/>
                    <a:pt x="0" y="374222"/>
                    <a:pt x="19846" y="354376"/>
                  </a:cubicBezTo>
                  <a:lnTo>
                    <a:pt x="354376" y="19846"/>
                  </a:lnTo>
                  <a:cubicBezTo>
                    <a:pt x="374222" y="0"/>
                    <a:pt x="406400" y="0"/>
                    <a:pt x="426246" y="19846"/>
                  </a:cubicBezTo>
                  <a:close/>
                </a:path>
              </a:pathLst>
            </a:custGeom>
            <a:blipFill>
              <a:blip r:embed="rId7"/>
              <a:stretch>
                <a:fillRect l="-73681" t="-15280" r="-400" b="-15280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15241674" y="6807468"/>
            <a:ext cx="4236003" cy="4236003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34067" y="34067"/>
              <a:ext cx="744667" cy="744667"/>
            </a:xfrm>
            <a:custGeom>
              <a:avLst/>
              <a:gdLst/>
              <a:ahLst/>
              <a:cxnLst/>
              <a:rect l="l" t="t" r="r" b="b"/>
              <a:pathLst>
                <a:path w="744667" h="744667">
                  <a:moveTo>
                    <a:pt x="430488" y="24088"/>
                  </a:moveTo>
                  <a:lnTo>
                    <a:pt x="720578" y="314178"/>
                  </a:lnTo>
                  <a:cubicBezTo>
                    <a:pt x="736001" y="329601"/>
                    <a:pt x="744666" y="350520"/>
                    <a:pt x="744666" y="372333"/>
                  </a:cubicBezTo>
                  <a:cubicBezTo>
                    <a:pt x="744666" y="394145"/>
                    <a:pt x="736001" y="415065"/>
                    <a:pt x="720578" y="430488"/>
                  </a:cubicBezTo>
                  <a:lnTo>
                    <a:pt x="430488" y="720578"/>
                  </a:lnTo>
                  <a:cubicBezTo>
                    <a:pt x="415065" y="736001"/>
                    <a:pt x="394145" y="744666"/>
                    <a:pt x="372333" y="744666"/>
                  </a:cubicBezTo>
                  <a:cubicBezTo>
                    <a:pt x="350520" y="744666"/>
                    <a:pt x="329601" y="736001"/>
                    <a:pt x="314178" y="720578"/>
                  </a:cubicBezTo>
                  <a:lnTo>
                    <a:pt x="24088" y="430488"/>
                  </a:lnTo>
                  <a:cubicBezTo>
                    <a:pt x="8665" y="415065"/>
                    <a:pt x="0" y="394145"/>
                    <a:pt x="0" y="372333"/>
                  </a:cubicBezTo>
                  <a:cubicBezTo>
                    <a:pt x="0" y="350520"/>
                    <a:pt x="8665" y="329601"/>
                    <a:pt x="24088" y="314178"/>
                  </a:cubicBezTo>
                  <a:lnTo>
                    <a:pt x="314178" y="24088"/>
                  </a:lnTo>
                  <a:cubicBezTo>
                    <a:pt x="329601" y="8665"/>
                    <a:pt x="350520" y="0"/>
                    <a:pt x="372333" y="0"/>
                  </a:cubicBezTo>
                  <a:cubicBezTo>
                    <a:pt x="394145" y="0"/>
                    <a:pt x="415065" y="8665"/>
                    <a:pt x="430488" y="24088"/>
                  </a:cubicBezTo>
                  <a:close/>
                </a:path>
              </a:pathLst>
            </a:custGeom>
            <a:blipFill>
              <a:blip r:embed="rId8"/>
              <a:stretch>
                <a:fillRect l="-5052" r="-5052" b="-16857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16169998" y="-393392"/>
            <a:ext cx="4236003" cy="4236003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34067" y="34067"/>
              <a:ext cx="744667" cy="744667"/>
            </a:xfrm>
            <a:custGeom>
              <a:avLst/>
              <a:gdLst/>
              <a:ahLst/>
              <a:cxnLst/>
              <a:rect l="l" t="t" r="r" b="b"/>
              <a:pathLst>
                <a:path w="744667" h="744667">
                  <a:moveTo>
                    <a:pt x="430488" y="24088"/>
                  </a:moveTo>
                  <a:lnTo>
                    <a:pt x="720578" y="314178"/>
                  </a:lnTo>
                  <a:cubicBezTo>
                    <a:pt x="736001" y="329601"/>
                    <a:pt x="744666" y="350520"/>
                    <a:pt x="744666" y="372333"/>
                  </a:cubicBezTo>
                  <a:cubicBezTo>
                    <a:pt x="744666" y="394145"/>
                    <a:pt x="736001" y="415065"/>
                    <a:pt x="720578" y="430488"/>
                  </a:cubicBezTo>
                  <a:lnTo>
                    <a:pt x="430488" y="720578"/>
                  </a:lnTo>
                  <a:cubicBezTo>
                    <a:pt x="415065" y="736001"/>
                    <a:pt x="394145" y="744666"/>
                    <a:pt x="372333" y="744666"/>
                  </a:cubicBezTo>
                  <a:cubicBezTo>
                    <a:pt x="350520" y="744666"/>
                    <a:pt x="329601" y="736001"/>
                    <a:pt x="314178" y="720578"/>
                  </a:cubicBezTo>
                  <a:lnTo>
                    <a:pt x="24088" y="430488"/>
                  </a:lnTo>
                  <a:cubicBezTo>
                    <a:pt x="8665" y="415065"/>
                    <a:pt x="0" y="394145"/>
                    <a:pt x="0" y="372333"/>
                  </a:cubicBezTo>
                  <a:cubicBezTo>
                    <a:pt x="0" y="350520"/>
                    <a:pt x="8665" y="329601"/>
                    <a:pt x="24088" y="314178"/>
                  </a:cubicBezTo>
                  <a:lnTo>
                    <a:pt x="314178" y="24088"/>
                  </a:lnTo>
                  <a:cubicBezTo>
                    <a:pt x="329601" y="8665"/>
                    <a:pt x="350520" y="0"/>
                    <a:pt x="372333" y="0"/>
                  </a:cubicBezTo>
                  <a:cubicBezTo>
                    <a:pt x="394145" y="0"/>
                    <a:pt x="415065" y="8665"/>
                    <a:pt x="430488" y="24088"/>
                  </a:cubicBezTo>
                  <a:close/>
                </a:path>
              </a:pathLst>
            </a:custGeom>
            <a:blipFill>
              <a:blip r:embed="rId9"/>
              <a:stretch>
                <a:fillRect l="-38691" r="-38691"/>
              </a:stretch>
            </a:blipFill>
          </p:spPr>
        </p:sp>
      </p:grpSp>
      <p:sp>
        <p:nvSpPr>
          <p:cNvPr id="26" name="TextBox 26"/>
          <p:cNvSpPr txBox="1"/>
          <p:nvPr/>
        </p:nvSpPr>
        <p:spPr>
          <a:xfrm>
            <a:off x="8857689" y="312694"/>
            <a:ext cx="5695224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b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 ПРОФЕССИОНАЛЬНОЕ ОБРАЗОВАНИЕ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2381910" y="4596193"/>
            <a:ext cx="10944618" cy="1752231"/>
            <a:chOff x="0" y="0"/>
            <a:chExt cx="2882533" cy="4614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2533" cy="461493"/>
            </a:xfrm>
            <a:custGeom>
              <a:avLst/>
              <a:gdLst/>
              <a:ahLst/>
              <a:cxnLst/>
              <a:rect l="l" t="t" r="r" b="b"/>
              <a:pathLst>
                <a:path w="2882533" h="461493">
                  <a:moveTo>
                    <a:pt x="0" y="0"/>
                  </a:moveTo>
                  <a:lnTo>
                    <a:pt x="2882533" y="0"/>
                  </a:lnTo>
                  <a:lnTo>
                    <a:pt x="2882533" y="461493"/>
                  </a:lnTo>
                  <a:lnTo>
                    <a:pt x="0" y="461493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82533" cy="499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5635570" y="-4553423"/>
            <a:ext cx="1451255" cy="13411296"/>
            <a:chOff x="0" y="0"/>
            <a:chExt cx="382224" cy="35321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2224" cy="3532193"/>
            </a:xfrm>
            <a:custGeom>
              <a:avLst/>
              <a:gdLst/>
              <a:ahLst/>
              <a:cxnLst/>
              <a:rect l="l" t="t" r="r" b="b"/>
              <a:pathLst>
                <a:path w="382224" h="3532193">
                  <a:moveTo>
                    <a:pt x="85354" y="0"/>
                  </a:moveTo>
                  <a:lnTo>
                    <a:pt x="296869" y="0"/>
                  </a:lnTo>
                  <a:cubicBezTo>
                    <a:pt x="344009" y="0"/>
                    <a:pt x="382224" y="38214"/>
                    <a:pt x="382224" y="85354"/>
                  </a:cubicBezTo>
                  <a:lnTo>
                    <a:pt x="382224" y="3446839"/>
                  </a:lnTo>
                  <a:cubicBezTo>
                    <a:pt x="382224" y="3493979"/>
                    <a:pt x="344009" y="3532193"/>
                    <a:pt x="296869" y="3532193"/>
                  </a:cubicBezTo>
                  <a:lnTo>
                    <a:pt x="85354" y="3532193"/>
                  </a:lnTo>
                  <a:cubicBezTo>
                    <a:pt x="38214" y="3532193"/>
                    <a:pt x="0" y="3493979"/>
                    <a:pt x="0" y="3446839"/>
                  </a:cubicBezTo>
                  <a:lnTo>
                    <a:pt x="0" y="85354"/>
                  </a:lnTo>
                  <a:cubicBezTo>
                    <a:pt x="0" y="38214"/>
                    <a:pt x="38214" y="0"/>
                    <a:pt x="85354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2224" cy="3570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93084" y="9427398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3" y="0"/>
                </a:lnTo>
                <a:lnTo>
                  <a:pt x="1038273" y="259568"/>
                </a:lnTo>
                <a:lnTo>
                  <a:pt x="0" y="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094370" y="769132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4" y="0"/>
                </a:lnTo>
                <a:lnTo>
                  <a:pt x="1038274" y="259568"/>
                </a:lnTo>
                <a:lnTo>
                  <a:pt x="0" y="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13276" y="360319"/>
            <a:ext cx="1155055" cy="932929"/>
          </a:xfrm>
          <a:custGeom>
            <a:avLst/>
            <a:gdLst/>
            <a:ahLst/>
            <a:cxnLst/>
            <a:rect l="l" t="t" r="r" b="b"/>
            <a:pathLst>
              <a:path w="1155055" h="932929">
                <a:moveTo>
                  <a:pt x="0" y="0"/>
                </a:moveTo>
                <a:lnTo>
                  <a:pt x="1155054" y="0"/>
                </a:lnTo>
                <a:lnTo>
                  <a:pt x="1155054" y="932928"/>
                </a:lnTo>
                <a:lnTo>
                  <a:pt x="0" y="9329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66201" y="1590599"/>
            <a:ext cx="12880854" cy="1287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СПЕКТР СПЕЦИАЛЬНОСТЕЙ ПРОФЕССИОНАЛЬНОГО ОБРАЗОВАНИЯ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5241674" y="6807468"/>
            <a:ext cx="4236003" cy="423600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34067" y="34067"/>
              <a:ext cx="744667" cy="744667"/>
            </a:xfrm>
            <a:custGeom>
              <a:avLst/>
              <a:gdLst/>
              <a:ahLst/>
              <a:cxnLst/>
              <a:rect l="l" t="t" r="r" b="b"/>
              <a:pathLst>
                <a:path w="744667" h="744667">
                  <a:moveTo>
                    <a:pt x="430488" y="24088"/>
                  </a:moveTo>
                  <a:lnTo>
                    <a:pt x="720578" y="314178"/>
                  </a:lnTo>
                  <a:cubicBezTo>
                    <a:pt x="736001" y="329601"/>
                    <a:pt x="744666" y="350520"/>
                    <a:pt x="744666" y="372333"/>
                  </a:cubicBezTo>
                  <a:cubicBezTo>
                    <a:pt x="744666" y="394145"/>
                    <a:pt x="736001" y="415065"/>
                    <a:pt x="720578" y="430488"/>
                  </a:cubicBezTo>
                  <a:lnTo>
                    <a:pt x="430488" y="720578"/>
                  </a:lnTo>
                  <a:cubicBezTo>
                    <a:pt x="415065" y="736001"/>
                    <a:pt x="394145" y="744666"/>
                    <a:pt x="372333" y="744666"/>
                  </a:cubicBezTo>
                  <a:cubicBezTo>
                    <a:pt x="350520" y="744666"/>
                    <a:pt x="329601" y="736001"/>
                    <a:pt x="314178" y="720578"/>
                  </a:cubicBezTo>
                  <a:lnTo>
                    <a:pt x="24088" y="430488"/>
                  </a:lnTo>
                  <a:cubicBezTo>
                    <a:pt x="8665" y="415065"/>
                    <a:pt x="0" y="394145"/>
                    <a:pt x="0" y="372333"/>
                  </a:cubicBezTo>
                  <a:cubicBezTo>
                    <a:pt x="0" y="350520"/>
                    <a:pt x="8665" y="329601"/>
                    <a:pt x="24088" y="314178"/>
                  </a:cubicBezTo>
                  <a:lnTo>
                    <a:pt x="314178" y="24088"/>
                  </a:lnTo>
                  <a:cubicBezTo>
                    <a:pt x="329601" y="8665"/>
                    <a:pt x="350520" y="0"/>
                    <a:pt x="372333" y="0"/>
                  </a:cubicBezTo>
                  <a:cubicBezTo>
                    <a:pt x="394145" y="0"/>
                    <a:pt x="415065" y="8665"/>
                    <a:pt x="430488" y="24088"/>
                  </a:cubicBezTo>
                  <a:close/>
                </a:path>
              </a:pathLst>
            </a:custGeom>
            <a:blipFill>
              <a:blip r:embed="rId5"/>
              <a:stretch>
                <a:fillRect l="-5052" r="-5052" b="-16857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6169998" y="-393392"/>
            <a:ext cx="4236003" cy="42360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34067" y="34067"/>
              <a:ext cx="744667" cy="744667"/>
            </a:xfrm>
            <a:custGeom>
              <a:avLst/>
              <a:gdLst/>
              <a:ahLst/>
              <a:cxnLst/>
              <a:rect l="l" t="t" r="r" b="b"/>
              <a:pathLst>
                <a:path w="744667" h="744667">
                  <a:moveTo>
                    <a:pt x="430488" y="24088"/>
                  </a:moveTo>
                  <a:lnTo>
                    <a:pt x="720578" y="314178"/>
                  </a:lnTo>
                  <a:cubicBezTo>
                    <a:pt x="736001" y="329601"/>
                    <a:pt x="744666" y="350520"/>
                    <a:pt x="744666" y="372333"/>
                  </a:cubicBezTo>
                  <a:cubicBezTo>
                    <a:pt x="744666" y="394145"/>
                    <a:pt x="736001" y="415065"/>
                    <a:pt x="720578" y="430488"/>
                  </a:cubicBezTo>
                  <a:lnTo>
                    <a:pt x="430488" y="720578"/>
                  </a:lnTo>
                  <a:cubicBezTo>
                    <a:pt x="415065" y="736001"/>
                    <a:pt x="394145" y="744666"/>
                    <a:pt x="372333" y="744666"/>
                  </a:cubicBezTo>
                  <a:cubicBezTo>
                    <a:pt x="350520" y="744666"/>
                    <a:pt x="329601" y="736001"/>
                    <a:pt x="314178" y="720578"/>
                  </a:cubicBezTo>
                  <a:lnTo>
                    <a:pt x="24088" y="430488"/>
                  </a:lnTo>
                  <a:cubicBezTo>
                    <a:pt x="8665" y="415065"/>
                    <a:pt x="0" y="394145"/>
                    <a:pt x="0" y="372333"/>
                  </a:cubicBezTo>
                  <a:cubicBezTo>
                    <a:pt x="0" y="350520"/>
                    <a:pt x="8665" y="329601"/>
                    <a:pt x="24088" y="314178"/>
                  </a:cubicBezTo>
                  <a:lnTo>
                    <a:pt x="314178" y="24088"/>
                  </a:lnTo>
                  <a:cubicBezTo>
                    <a:pt x="329601" y="8665"/>
                    <a:pt x="350520" y="0"/>
                    <a:pt x="372333" y="0"/>
                  </a:cubicBezTo>
                  <a:cubicBezTo>
                    <a:pt x="394145" y="0"/>
                    <a:pt x="415065" y="8665"/>
                    <a:pt x="430488" y="24088"/>
                  </a:cubicBezTo>
                  <a:close/>
                </a:path>
              </a:pathLst>
            </a:custGeom>
            <a:blipFill>
              <a:blip r:embed="rId6"/>
              <a:stretch>
                <a:fillRect l="-38691" r="-38691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8857689" y="312694"/>
            <a:ext cx="5695224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b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 ПРОФЕССИОНАЛЬНОЕ ОБРАЗОВАНИЕ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66201" y="4304170"/>
            <a:ext cx="6866304" cy="4277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Лечебный массаж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Медико-диагностическое дело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Медико-профилактическое дело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Сестринское дело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Ветеринарная медицина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Программное обеспечение информационных технологий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Микроэлектроника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Производство продукции и организация общественного питания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endParaRPr lang="en-US" sz="2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552595" y="4304170"/>
            <a:ext cx="9425508" cy="4277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Автомобилестроение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Библиотековедение и библиография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Инструментальное исполнительство (фортепиано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Хореографическое искусство (народный танец, эстрадный танец)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Искусство эстрады (инструментальная музыка)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Искусство эстрады (пение)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Инструментальное исполнительство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Операционная деятельность в логистике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Техническая эксплуатация систем и сетей телекоммуникаций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Дошкольное образование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Организация туристических услуг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13276" y="3358639"/>
            <a:ext cx="5695224" cy="4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НАРУШЕНИЯ ЗРЕНИЯ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2381910" y="4596193"/>
            <a:ext cx="10944618" cy="1752231"/>
            <a:chOff x="0" y="0"/>
            <a:chExt cx="2882533" cy="4614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2533" cy="461493"/>
            </a:xfrm>
            <a:custGeom>
              <a:avLst/>
              <a:gdLst/>
              <a:ahLst/>
              <a:cxnLst/>
              <a:rect l="l" t="t" r="r" b="b"/>
              <a:pathLst>
                <a:path w="2882533" h="461493">
                  <a:moveTo>
                    <a:pt x="0" y="0"/>
                  </a:moveTo>
                  <a:lnTo>
                    <a:pt x="2882533" y="0"/>
                  </a:lnTo>
                  <a:lnTo>
                    <a:pt x="2882533" y="461493"/>
                  </a:lnTo>
                  <a:lnTo>
                    <a:pt x="0" y="461493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82533" cy="499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5482872" y="-4686773"/>
            <a:ext cx="1451255" cy="13411296"/>
            <a:chOff x="0" y="0"/>
            <a:chExt cx="382224" cy="35321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2224" cy="3532193"/>
            </a:xfrm>
            <a:custGeom>
              <a:avLst/>
              <a:gdLst/>
              <a:ahLst/>
              <a:cxnLst/>
              <a:rect l="l" t="t" r="r" b="b"/>
              <a:pathLst>
                <a:path w="382224" h="3532193">
                  <a:moveTo>
                    <a:pt x="85354" y="0"/>
                  </a:moveTo>
                  <a:lnTo>
                    <a:pt x="296869" y="0"/>
                  </a:lnTo>
                  <a:cubicBezTo>
                    <a:pt x="344009" y="0"/>
                    <a:pt x="382224" y="38214"/>
                    <a:pt x="382224" y="85354"/>
                  </a:cubicBezTo>
                  <a:lnTo>
                    <a:pt x="382224" y="3446839"/>
                  </a:lnTo>
                  <a:cubicBezTo>
                    <a:pt x="382224" y="3493979"/>
                    <a:pt x="344009" y="3532193"/>
                    <a:pt x="296869" y="3532193"/>
                  </a:cubicBezTo>
                  <a:lnTo>
                    <a:pt x="85354" y="3532193"/>
                  </a:lnTo>
                  <a:cubicBezTo>
                    <a:pt x="38214" y="3532193"/>
                    <a:pt x="0" y="3493979"/>
                    <a:pt x="0" y="3446839"/>
                  </a:cubicBezTo>
                  <a:lnTo>
                    <a:pt x="0" y="85354"/>
                  </a:lnTo>
                  <a:cubicBezTo>
                    <a:pt x="0" y="38214"/>
                    <a:pt x="38214" y="0"/>
                    <a:pt x="85354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2224" cy="3570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094370" y="769132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4" y="0"/>
                </a:lnTo>
                <a:lnTo>
                  <a:pt x="1038274" y="259568"/>
                </a:lnTo>
                <a:lnTo>
                  <a:pt x="0" y="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13276" y="360319"/>
            <a:ext cx="1155055" cy="932929"/>
          </a:xfrm>
          <a:custGeom>
            <a:avLst/>
            <a:gdLst/>
            <a:ahLst/>
            <a:cxnLst/>
            <a:rect l="l" t="t" r="r" b="b"/>
            <a:pathLst>
              <a:path w="1155055" h="932929">
                <a:moveTo>
                  <a:pt x="0" y="0"/>
                </a:moveTo>
                <a:lnTo>
                  <a:pt x="1155054" y="0"/>
                </a:lnTo>
                <a:lnTo>
                  <a:pt x="1155054" y="932928"/>
                </a:lnTo>
                <a:lnTo>
                  <a:pt x="0" y="9329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5409" y="1341965"/>
            <a:ext cx="12880854" cy="1287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СПЕКТР СПЕЦИАЛЬНОСТЕЙ ПРОФЕССИОНАЛЬНОГО ОБРАЗОВАНИЯ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169998" y="-393392"/>
            <a:ext cx="4236003" cy="423600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34067" y="34067"/>
              <a:ext cx="744667" cy="744667"/>
            </a:xfrm>
            <a:custGeom>
              <a:avLst/>
              <a:gdLst/>
              <a:ahLst/>
              <a:cxnLst/>
              <a:rect l="l" t="t" r="r" b="b"/>
              <a:pathLst>
                <a:path w="744667" h="744667">
                  <a:moveTo>
                    <a:pt x="430488" y="24088"/>
                  </a:moveTo>
                  <a:lnTo>
                    <a:pt x="720578" y="314178"/>
                  </a:lnTo>
                  <a:cubicBezTo>
                    <a:pt x="736001" y="329601"/>
                    <a:pt x="744666" y="350520"/>
                    <a:pt x="744666" y="372333"/>
                  </a:cubicBezTo>
                  <a:cubicBezTo>
                    <a:pt x="744666" y="394145"/>
                    <a:pt x="736001" y="415065"/>
                    <a:pt x="720578" y="430488"/>
                  </a:cubicBezTo>
                  <a:lnTo>
                    <a:pt x="430488" y="720578"/>
                  </a:lnTo>
                  <a:cubicBezTo>
                    <a:pt x="415065" y="736001"/>
                    <a:pt x="394145" y="744666"/>
                    <a:pt x="372333" y="744666"/>
                  </a:cubicBezTo>
                  <a:cubicBezTo>
                    <a:pt x="350520" y="744666"/>
                    <a:pt x="329601" y="736001"/>
                    <a:pt x="314178" y="720578"/>
                  </a:cubicBezTo>
                  <a:lnTo>
                    <a:pt x="24088" y="430488"/>
                  </a:lnTo>
                  <a:cubicBezTo>
                    <a:pt x="8665" y="415065"/>
                    <a:pt x="0" y="394145"/>
                    <a:pt x="0" y="372333"/>
                  </a:cubicBezTo>
                  <a:cubicBezTo>
                    <a:pt x="0" y="350520"/>
                    <a:pt x="8665" y="329601"/>
                    <a:pt x="24088" y="314178"/>
                  </a:cubicBezTo>
                  <a:lnTo>
                    <a:pt x="314178" y="24088"/>
                  </a:lnTo>
                  <a:cubicBezTo>
                    <a:pt x="329601" y="8665"/>
                    <a:pt x="350520" y="0"/>
                    <a:pt x="372333" y="0"/>
                  </a:cubicBezTo>
                  <a:cubicBezTo>
                    <a:pt x="394145" y="0"/>
                    <a:pt x="415065" y="8665"/>
                    <a:pt x="430488" y="24088"/>
                  </a:cubicBezTo>
                  <a:close/>
                </a:path>
              </a:pathLst>
            </a:custGeom>
            <a:blipFill>
              <a:blip r:embed="rId5"/>
              <a:stretch>
                <a:fillRect l="-38691" r="-38691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8857689" y="312694"/>
            <a:ext cx="5695224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b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 ПРОФЕССИОНАЛЬНОЕ ОБРАЗОВАНИЕ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7588" y="3582449"/>
            <a:ext cx="7590578" cy="6619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Благоустройство территорий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Изготовление обуви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Изготовление швейных изделий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Изготовление обуви и кожгалантерейных изделий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Обслуживание и ремонт вычислительных машин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Оказание парикмахерских и косметических услуг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Образовательные программы среднего специального образования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Медико-диагностическое дело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Производство изделий микро- и наноэлектроники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Разработка и сопровождение программного обеспечения информационных систем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Технологическое обеспечение машиностроительного производства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Хореографическое искусство (народный танец)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Экономика и бухгалтерский учет (по отраслям)</a:t>
            </a:r>
          </a:p>
          <a:p>
            <a:pPr algn="l">
              <a:lnSpc>
                <a:spcPts val="3080"/>
              </a:lnSpc>
            </a:pPr>
            <a:endParaRPr lang="en-US" sz="2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956778" y="2706402"/>
            <a:ext cx="9598521" cy="7791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Опыт Российской Федерации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Автомеханик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Дизайн (по отраслям)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Коммерция (по отраслям)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Лабораторная диагностика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Мастер по обработке цифровой информации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Мастер столярного и мебельного производства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Наладчик аппаратного и программного обеспечения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Оператор электронного набора и верстки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Операционная деятельность в логистике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Парикмахер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Повар, кондитер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Программирование в компьютерных системах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Социальная работа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Стоматология ортопедическая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Техническое обслуживание и ремонт автомобильного транспорта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Технология продукции общественного питания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Токарь-универсал</a:t>
            </a:r>
          </a:p>
          <a:p>
            <a:pPr algn="l">
              <a:lnSpc>
                <a:spcPts val="3080"/>
              </a:lnSpc>
            </a:pPr>
            <a:endParaRPr lang="en-US" sz="2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080"/>
              </a:lnSpc>
            </a:pPr>
            <a:endParaRPr lang="en-US" sz="2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13276" y="2911026"/>
            <a:ext cx="5695224" cy="4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НАРУШЕНИЯ СЛУХА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2381910" y="4596193"/>
            <a:ext cx="10944618" cy="1752231"/>
            <a:chOff x="0" y="0"/>
            <a:chExt cx="2882533" cy="4614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2533" cy="461493"/>
            </a:xfrm>
            <a:custGeom>
              <a:avLst/>
              <a:gdLst/>
              <a:ahLst/>
              <a:cxnLst/>
              <a:rect l="l" t="t" r="r" b="b"/>
              <a:pathLst>
                <a:path w="2882533" h="461493">
                  <a:moveTo>
                    <a:pt x="0" y="0"/>
                  </a:moveTo>
                  <a:lnTo>
                    <a:pt x="2882533" y="0"/>
                  </a:lnTo>
                  <a:lnTo>
                    <a:pt x="2882533" y="461493"/>
                  </a:lnTo>
                  <a:lnTo>
                    <a:pt x="0" y="461493"/>
                  </a:ln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82533" cy="499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5482872" y="-4686773"/>
            <a:ext cx="1451255" cy="13411296"/>
            <a:chOff x="0" y="0"/>
            <a:chExt cx="382224" cy="35321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2224" cy="3532193"/>
            </a:xfrm>
            <a:custGeom>
              <a:avLst/>
              <a:gdLst/>
              <a:ahLst/>
              <a:cxnLst/>
              <a:rect l="l" t="t" r="r" b="b"/>
              <a:pathLst>
                <a:path w="382224" h="3532193">
                  <a:moveTo>
                    <a:pt x="85354" y="0"/>
                  </a:moveTo>
                  <a:lnTo>
                    <a:pt x="296869" y="0"/>
                  </a:lnTo>
                  <a:cubicBezTo>
                    <a:pt x="344009" y="0"/>
                    <a:pt x="382224" y="38214"/>
                    <a:pt x="382224" y="85354"/>
                  </a:cubicBezTo>
                  <a:lnTo>
                    <a:pt x="382224" y="3446839"/>
                  </a:lnTo>
                  <a:cubicBezTo>
                    <a:pt x="382224" y="3493979"/>
                    <a:pt x="344009" y="3532193"/>
                    <a:pt x="296869" y="3532193"/>
                  </a:cubicBezTo>
                  <a:lnTo>
                    <a:pt x="85354" y="3532193"/>
                  </a:lnTo>
                  <a:cubicBezTo>
                    <a:pt x="38214" y="3532193"/>
                    <a:pt x="0" y="3493979"/>
                    <a:pt x="0" y="3446839"/>
                  </a:cubicBezTo>
                  <a:lnTo>
                    <a:pt x="0" y="85354"/>
                  </a:lnTo>
                  <a:cubicBezTo>
                    <a:pt x="0" y="38214"/>
                    <a:pt x="38214" y="0"/>
                    <a:pt x="85354" y="0"/>
                  </a:cubicBezTo>
                  <a:close/>
                </a:path>
              </a:pathLst>
            </a:custGeom>
            <a:solidFill>
              <a:srgbClr val="1B294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2224" cy="3570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08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094370" y="769132"/>
            <a:ext cx="1038273" cy="259568"/>
          </a:xfrm>
          <a:custGeom>
            <a:avLst/>
            <a:gdLst/>
            <a:ahLst/>
            <a:cxnLst/>
            <a:rect l="l" t="t" r="r" b="b"/>
            <a:pathLst>
              <a:path w="1038273" h="259568">
                <a:moveTo>
                  <a:pt x="0" y="0"/>
                </a:moveTo>
                <a:lnTo>
                  <a:pt x="1038274" y="0"/>
                </a:lnTo>
                <a:lnTo>
                  <a:pt x="1038274" y="259568"/>
                </a:lnTo>
                <a:lnTo>
                  <a:pt x="0" y="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13276" y="360319"/>
            <a:ext cx="1155055" cy="932929"/>
          </a:xfrm>
          <a:custGeom>
            <a:avLst/>
            <a:gdLst/>
            <a:ahLst/>
            <a:cxnLst/>
            <a:rect l="l" t="t" r="r" b="b"/>
            <a:pathLst>
              <a:path w="1155055" h="932929">
                <a:moveTo>
                  <a:pt x="0" y="0"/>
                </a:moveTo>
                <a:lnTo>
                  <a:pt x="1155054" y="0"/>
                </a:lnTo>
                <a:lnTo>
                  <a:pt x="1155054" y="932928"/>
                </a:lnTo>
                <a:lnTo>
                  <a:pt x="0" y="9329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6169998" y="-393392"/>
            <a:ext cx="4236003" cy="423600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34067" y="34067"/>
              <a:ext cx="744667" cy="744667"/>
            </a:xfrm>
            <a:custGeom>
              <a:avLst/>
              <a:gdLst/>
              <a:ahLst/>
              <a:cxnLst/>
              <a:rect l="l" t="t" r="r" b="b"/>
              <a:pathLst>
                <a:path w="744667" h="744667">
                  <a:moveTo>
                    <a:pt x="430488" y="24088"/>
                  </a:moveTo>
                  <a:lnTo>
                    <a:pt x="720578" y="314178"/>
                  </a:lnTo>
                  <a:cubicBezTo>
                    <a:pt x="736001" y="329601"/>
                    <a:pt x="744666" y="350520"/>
                    <a:pt x="744666" y="372333"/>
                  </a:cubicBezTo>
                  <a:cubicBezTo>
                    <a:pt x="744666" y="394145"/>
                    <a:pt x="736001" y="415065"/>
                    <a:pt x="720578" y="430488"/>
                  </a:cubicBezTo>
                  <a:lnTo>
                    <a:pt x="430488" y="720578"/>
                  </a:lnTo>
                  <a:cubicBezTo>
                    <a:pt x="415065" y="736001"/>
                    <a:pt x="394145" y="744666"/>
                    <a:pt x="372333" y="744666"/>
                  </a:cubicBezTo>
                  <a:cubicBezTo>
                    <a:pt x="350520" y="744666"/>
                    <a:pt x="329601" y="736001"/>
                    <a:pt x="314178" y="720578"/>
                  </a:cubicBezTo>
                  <a:lnTo>
                    <a:pt x="24088" y="430488"/>
                  </a:lnTo>
                  <a:cubicBezTo>
                    <a:pt x="8665" y="415065"/>
                    <a:pt x="0" y="394145"/>
                    <a:pt x="0" y="372333"/>
                  </a:cubicBezTo>
                  <a:cubicBezTo>
                    <a:pt x="0" y="350520"/>
                    <a:pt x="8665" y="329601"/>
                    <a:pt x="24088" y="314178"/>
                  </a:cubicBezTo>
                  <a:lnTo>
                    <a:pt x="314178" y="24088"/>
                  </a:lnTo>
                  <a:cubicBezTo>
                    <a:pt x="329601" y="8665"/>
                    <a:pt x="350520" y="0"/>
                    <a:pt x="372333" y="0"/>
                  </a:cubicBezTo>
                  <a:cubicBezTo>
                    <a:pt x="394145" y="0"/>
                    <a:pt x="415065" y="8665"/>
                    <a:pt x="430488" y="24088"/>
                  </a:cubicBezTo>
                  <a:close/>
                </a:path>
              </a:pathLst>
            </a:custGeom>
            <a:blipFill>
              <a:blip r:embed="rId5"/>
              <a:stretch>
                <a:fillRect l="-38691" r="-38691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275409" y="1341965"/>
            <a:ext cx="12880854" cy="1287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СПЕКТР СПЕЦИАЛЬНОСТЕЙ ПРОФЕССИОНАЛЬНОГО ОБРАЗОВАНИЯ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857689" y="312694"/>
            <a:ext cx="5695224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b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 ПРОФЕССИОНАЛЬНОЕ ОБРАЗОВАНИЕ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13276" y="2911026"/>
            <a:ext cx="7057096" cy="4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1B294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НАРУШЕНИЯ ФУНКЦИЙ ОДА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80500" y="4071212"/>
            <a:ext cx="8004303" cy="584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Гостиничный сервис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Декоративно-прикладное искусство и народные промыслы (по видам)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Документационное обеспечение управления и архивоведение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Информационные системы (по отраслям)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Коммерция (по отраслям)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Компьютерные системы и комплексы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Лечебное дело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Мастер по обработке цифровой информации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Мастер столярно-плотничных и паркетных работ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Операционная деятельность в логистике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Повар, кондитер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941978" y="4071212"/>
            <a:ext cx="7780338" cy="458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Право и организация социального обеспечения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Преподавание в начальных классах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Прикладная информатика (по отраслям)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Программирование в компьютерных системах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Продавец, контролер-кассир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Сестринское дело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Техническое обслуживание и ремонт автомобильного транспорта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Туризм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Физическая культура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Экономика и бухгалтерский учет (по отраслям)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1257</Words>
  <Application>Microsoft Office PowerPoint</Application>
  <PresentationFormat>Произвольный</PresentationFormat>
  <Paragraphs>252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Lato Bold</vt:lpstr>
      <vt:lpstr>Open Sans</vt:lpstr>
      <vt:lpstr>Calibri</vt:lpstr>
      <vt:lpstr>Open Sans Bold</vt:lpstr>
      <vt:lpstr>Archivo Black</vt:lpstr>
      <vt:lpstr>Montserrat Bold</vt:lpstr>
      <vt:lpstr>Angelica</vt:lpstr>
      <vt:lpstr>Lato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СОВЕРШЕНСТВОВАНИЕ  ПРОФОРИЕНТАЦИОННОЙ РАБОТЫ  с УЧАщимися с ОПФР, копия</dc:title>
  <cp:lastModifiedBy>Соловьева</cp:lastModifiedBy>
  <cp:revision>2</cp:revision>
  <dcterms:created xsi:type="dcterms:W3CDTF">2006-08-16T00:00:00Z</dcterms:created>
  <dcterms:modified xsi:type="dcterms:W3CDTF">2025-10-24T09:41:21Z</dcterms:modified>
  <dc:identifier>DAG2UtuP-h0</dc:identifier>
</cp:coreProperties>
</file>