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63" r:id="rId6"/>
    <p:sldId id="268" r:id="rId7"/>
    <p:sldId id="278" r:id="rId8"/>
    <p:sldId id="272" r:id="rId9"/>
    <p:sldId id="267" r:id="rId10"/>
    <p:sldId id="269" r:id="rId11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9" d="100"/>
          <a:sy n="99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4A31E-03CB-40B6-AB9D-E492302F0C1A}" type="datetimeFigureOut">
              <a:rPr lang="ru-BY" smtClean="0"/>
              <a:t>28.10.2025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C5043-570E-44DA-B08B-504FDB9BE8BB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7023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4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2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5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27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5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9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0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5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1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90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DABFB-42A1-460E-BB1D-63D0DD868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17" y="952500"/>
            <a:ext cx="4124557" cy="352425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совершенствования  подготовки лиц с ОПФР к трудовой деятельности, семейной жизни, их социализации и интеграции в общество: алгоритм изучения профессиональных намерений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A010A8-B9FB-4415-9FD7-EBC2EDB89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18" y="5374291"/>
            <a:ext cx="4057882" cy="972532"/>
          </a:xfrm>
        </p:spPr>
        <p:txBody>
          <a:bodyPr anchor="t">
            <a:normAutofit fontScale="62500" lnSpcReduction="2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Усова Татьяна Михайловна, начальник республиканского координационного центра образования лиц с ОПФР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D508B3-A66C-833E-D929-8DC211635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2088" y="4882722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0B56DF2-631F-A854-0B8D-814605DC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12"/>
          <a:stretch>
            <a:fillRect/>
          </a:stretch>
        </p:blipFill>
        <p:spPr>
          <a:xfrm>
            <a:off x="5261956" y="10"/>
            <a:ext cx="693004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4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4811F456-FE34-4510-AA53-C62C346F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64" y="333375"/>
            <a:ext cx="8713787" cy="55435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5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ВЕДОМСТВЕННАЯ ОТЧЕТНОСТЬ</a:t>
            </a:r>
            <a:br>
              <a:rPr lang="ru-RU" altLang="ru-RU" sz="25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b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be-BY" altLang="ru-RU" sz="2500" dirty="0">
                <a:latin typeface="Times New Roman" pitchFamily="18" charset="0"/>
                <a:cs typeface="Times New Roman" pitchFamily="18" charset="0"/>
              </a:rPr>
              <a:t>СВЕДЕНИЯ</a:t>
            </a:r>
            <a:br>
              <a:rPr lang="ru-RU" alt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О ТРУДОУСТРОЙСТВЕ ВЫПУСКНИКОВ У</a:t>
            </a:r>
            <a:r>
              <a:rPr lang="be-BY" altLang="ru-RU" sz="1800" dirty="0">
                <a:latin typeface="Times New Roman" pitchFamily="18" charset="0"/>
                <a:cs typeface="Times New Roman" pitchFamily="18" charset="0"/>
              </a:rPr>
              <a:t>ЧРЕЖДЕНИЙ ОБРАЗОВАНИЯ, РЕАЛИЗУЮЩИХ ОБРАЗОВАТЕЛЬНУЮ ПРОГРАММУ СПЕЦИАЛЬНОГО ОБРАЗОВАНИЯ НА УРОВНЕ ОБЩЕГО СРЕДНЕГО ОБРАЗОВАНИЯ, ОБРАЗОВАТЕЛЬНУЮ ПРОГРАММУ СПЕЦИАЛЬНОГО ОБРАЗОВАНИЯ НА УРОВНЕ ОБЩЕГО СРЕДНЕГО ОБРАЗОВАНИЯ ДЛЯ ЛИЦ С ИНТЕЛЛЕКТУАЛЬНОЙ НЕДОСТАТОЧНОСТЬЮ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 УЧЕБНОМ ГОДУ, </a:t>
            </a:r>
            <a:br>
              <a:rPr lang="ru-RU" alt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be-BY" altLang="ru-RU" sz="1800" dirty="0">
                <a:latin typeface="Times New Roman" pitchFamily="18" charset="0"/>
                <a:cs typeface="Times New Roman" pitchFamily="18" charset="0"/>
              </a:rPr>
              <a:t> 1 ОКТЯБРЯ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20__ Г.</a:t>
            </a:r>
            <a:br>
              <a:rPr lang="ru-RU" altLang="ru-RU" sz="1800" dirty="0">
                <a:effectLst>
                  <a:outerShdw blurRad="38100" dist="38100" dir="2700000" algn="tl">
                    <a:srgbClr val="6D8C6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1600" i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D5138-07F8-4145-BE01-261402162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9" y="5013326"/>
            <a:ext cx="8353425" cy="1844675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  <a:defRPr/>
            </a:pPr>
            <a:endParaRPr lang="ru-RU" dirty="0"/>
          </a:p>
          <a:p>
            <a:pPr marL="45720" indent="0">
              <a:buNone/>
              <a:defRPr/>
            </a:pPr>
            <a:endParaRPr lang="ru-RU" dirty="0"/>
          </a:p>
          <a:p>
            <a:pPr marL="45720" indent="0">
              <a:buNone/>
              <a:defRPr/>
            </a:pPr>
            <a:endParaRPr lang="ru-RU" dirty="0"/>
          </a:p>
          <a:p>
            <a:pPr marL="45720" indent="0">
              <a:buNone/>
              <a:defRPr/>
            </a:pPr>
            <a:endParaRPr lang="ru-RU" dirty="0"/>
          </a:p>
          <a:p>
            <a:pPr marL="45720" indent="0">
              <a:buNone/>
              <a:defRPr/>
            </a:pPr>
            <a:endParaRPr lang="ru-RU" dirty="0"/>
          </a:p>
          <a:p>
            <a:pPr marL="45720" indent="0">
              <a:buNone/>
              <a:defRPr/>
            </a:pPr>
            <a:endParaRPr lang="ru-RU" dirty="0"/>
          </a:p>
          <a:p>
            <a:pPr marL="45720" indent="0">
              <a:buNone/>
              <a:defRPr/>
            </a:pPr>
            <a:endParaRPr lang="ru-RU" dirty="0"/>
          </a:p>
          <a:p>
            <a:pPr marL="45720" indent="0">
              <a:buNone/>
              <a:defRPr/>
            </a:pPr>
            <a:endParaRPr lang="ru-RU" dirty="0"/>
          </a:p>
          <a:p>
            <a:pPr marL="45720" indent="0">
              <a:buNone/>
              <a:defRPr/>
            </a:pPr>
            <a:endParaRPr lang="ru-RU" dirty="0"/>
          </a:p>
          <a:p>
            <a:pPr marL="45720" indent="0">
              <a:buNone/>
              <a:defRPr/>
            </a:pPr>
            <a:r>
              <a:rPr lang="ru-RU" dirty="0"/>
              <a:t>                                                    </a:t>
            </a:r>
          </a:p>
          <a:p>
            <a:pPr marL="45720" indent="0">
              <a:buNone/>
              <a:defRPr/>
            </a:pPr>
            <a:endParaRPr lang="ru-RU" dirty="0"/>
          </a:p>
          <a:p>
            <a:pPr marL="45720" indent="0"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86E5F-867C-4EC8-B6D3-8F0229E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929" y="231821"/>
            <a:ext cx="10890929" cy="573109"/>
          </a:xfrm>
        </p:spPr>
        <p:txBody>
          <a:bodyPr/>
          <a:lstStyle/>
          <a:p>
            <a:pPr algn="ctr"/>
            <a:r>
              <a:rPr lang="ru-RU" sz="2400" cap="all" dirty="0">
                <a:solidFill>
                  <a:srgbClr val="00B05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  <a:t>Качество специального образования</a:t>
            </a:r>
            <a:endParaRPr lang="ru-BY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183CB7-DE99-4731-B82A-669116912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35" y="1275008"/>
            <a:ext cx="10946889" cy="5228823"/>
          </a:xfrm>
        </p:spPr>
        <p:txBody>
          <a:bodyPr/>
          <a:lstStyle/>
          <a:p>
            <a:endParaRPr lang="ru-BY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23D27A7-A71A-4206-B1F0-6FF7B676003F}"/>
              </a:ext>
            </a:extLst>
          </p:cNvPr>
          <p:cNvSpPr/>
          <p:nvPr/>
        </p:nvSpPr>
        <p:spPr>
          <a:xfrm>
            <a:off x="3225464" y="1336948"/>
            <a:ext cx="5616575" cy="1168400"/>
          </a:xfrm>
          <a:prstGeom prst="ellipse">
            <a:avLst/>
          </a:prstGeom>
          <a:solidFill>
            <a:srgbClr val="81B992"/>
          </a:solidFill>
          <a:ln w="19050" cap="flat" cmpd="sng" algn="ctr">
            <a:solidFill>
              <a:srgbClr val="81B992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64A4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С ОПФР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C91673C2-E990-4D8E-8314-BC9E9C6D4BC7}"/>
              </a:ext>
            </a:extLst>
          </p:cNvPr>
          <p:cNvSpPr/>
          <p:nvPr/>
        </p:nvSpPr>
        <p:spPr>
          <a:xfrm>
            <a:off x="5872766" y="843566"/>
            <a:ext cx="321972" cy="392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384AA0B-8D5E-4E04-90A9-97F6102D9233}"/>
              </a:ext>
            </a:extLst>
          </p:cNvPr>
          <p:cNvSpPr/>
          <p:nvPr/>
        </p:nvSpPr>
        <p:spPr>
          <a:xfrm>
            <a:off x="878849" y="2349500"/>
            <a:ext cx="2663825" cy="1079500"/>
          </a:xfrm>
          <a:prstGeom prst="roundRect">
            <a:avLst/>
          </a:prstGeom>
          <a:solidFill>
            <a:srgbClr val="81B992"/>
          </a:solidFill>
          <a:ln w="19050" cap="flat" cmpd="sng" algn="ctr">
            <a:solidFill>
              <a:srgbClr val="81B992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ориентация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481C86A6-4D22-4EA0-9D93-6C22FE7324DD}"/>
              </a:ext>
            </a:extLst>
          </p:cNvPr>
          <p:cNvSpPr/>
          <p:nvPr/>
        </p:nvSpPr>
        <p:spPr>
          <a:xfrm>
            <a:off x="878849" y="3899078"/>
            <a:ext cx="2663825" cy="1081088"/>
          </a:xfrm>
          <a:prstGeom prst="roundRect">
            <a:avLst/>
          </a:prstGeom>
          <a:solidFill>
            <a:srgbClr val="81B992"/>
          </a:solidFill>
          <a:ln w="19050" cap="flat" cmpd="sng" algn="ctr">
            <a:solidFill>
              <a:srgbClr val="81B992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определение, профессиональное обучение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3834D30-B869-4449-8F74-58C1358B88D3}"/>
              </a:ext>
            </a:extLst>
          </p:cNvPr>
          <p:cNvSpPr/>
          <p:nvPr/>
        </p:nvSpPr>
        <p:spPr>
          <a:xfrm>
            <a:off x="878848" y="5322715"/>
            <a:ext cx="2663825" cy="1081087"/>
          </a:xfrm>
          <a:prstGeom prst="roundRect">
            <a:avLst/>
          </a:prstGeom>
          <a:solidFill>
            <a:srgbClr val="81B992"/>
          </a:solidFill>
          <a:ln w="19050" cap="flat" cmpd="sng" algn="ctr">
            <a:solidFill>
              <a:srgbClr val="81B992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жизнеустройство</a:t>
            </a: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:a16="http://schemas.microsoft.com/office/drawing/2014/main" id="{D069B96A-13A4-48A7-9B1A-5BECEA02975D}"/>
              </a:ext>
            </a:extLst>
          </p:cNvPr>
          <p:cNvSpPr/>
          <p:nvPr/>
        </p:nvSpPr>
        <p:spPr>
          <a:xfrm>
            <a:off x="8649328" y="3444813"/>
            <a:ext cx="2663825" cy="1081088"/>
          </a:xfrm>
          <a:prstGeom prst="roundRect">
            <a:avLst/>
          </a:prstGeom>
          <a:solidFill>
            <a:srgbClr val="81B992"/>
          </a:solidFill>
          <a:ln w="19050" cap="flat" cmpd="sng" algn="ctr">
            <a:solidFill>
              <a:srgbClr val="81B992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функциональных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B2026E4-9D05-44BE-98BD-8526459C959D}"/>
              </a:ext>
            </a:extLst>
          </p:cNvPr>
          <p:cNvCxnSpPr/>
          <p:nvPr/>
        </p:nvCxnSpPr>
        <p:spPr>
          <a:xfrm flipH="1">
            <a:off x="3542673" y="2505348"/>
            <a:ext cx="2491078" cy="383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BC48C7E-9A96-4D7A-A9AC-237688F1B351}"/>
              </a:ext>
            </a:extLst>
          </p:cNvPr>
          <p:cNvCxnSpPr>
            <a:stCxn id="6" idx="2"/>
          </p:cNvCxnSpPr>
          <p:nvPr/>
        </p:nvCxnSpPr>
        <p:spPr>
          <a:xfrm flipH="1">
            <a:off x="2210760" y="3429000"/>
            <a:ext cx="2" cy="370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5643ADD-00EF-4129-8D3B-8F5C80F31C20}"/>
              </a:ext>
            </a:extLst>
          </p:cNvPr>
          <p:cNvCxnSpPr>
            <a:stCxn id="7" idx="2"/>
          </p:cNvCxnSpPr>
          <p:nvPr/>
        </p:nvCxnSpPr>
        <p:spPr>
          <a:xfrm flipH="1">
            <a:off x="2210760" y="4980166"/>
            <a:ext cx="2" cy="29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3D852C9-D9DE-4736-8E67-B80DCEFAE5F0}"/>
              </a:ext>
            </a:extLst>
          </p:cNvPr>
          <p:cNvCxnSpPr>
            <a:stCxn id="8" idx="3"/>
          </p:cNvCxnSpPr>
          <p:nvPr/>
        </p:nvCxnSpPr>
        <p:spPr>
          <a:xfrm flipV="1">
            <a:off x="3542673" y="3985357"/>
            <a:ext cx="5060414" cy="1877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B8754CA-8494-4716-AC92-BD43D1182B25}"/>
              </a:ext>
            </a:extLst>
          </p:cNvPr>
          <p:cNvCxnSpPr>
            <a:stCxn id="7" idx="3"/>
          </p:cNvCxnSpPr>
          <p:nvPr/>
        </p:nvCxnSpPr>
        <p:spPr>
          <a:xfrm flipV="1">
            <a:off x="3542674" y="3899078"/>
            <a:ext cx="5060413" cy="540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8ABFE16-7307-4205-813F-99C5CF474665}"/>
              </a:ext>
            </a:extLst>
          </p:cNvPr>
          <p:cNvCxnSpPr>
            <a:stCxn id="4" idx="4"/>
          </p:cNvCxnSpPr>
          <p:nvPr/>
        </p:nvCxnSpPr>
        <p:spPr>
          <a:xfrm>
            <a:off x="6033752" y="2505348"/>
            <a:ext cx="3901246" cy="888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73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5A06D1-00EF-4F8E-AE09-ED6B3E8E4B3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907543" y="293525"/>
            <a:ext cx="6513353" cy="627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7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6EE9AA-1E1F-4340-A6C6-E94F71C01CB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64272" y="611747"/>
            <a:ext cx="8699204" cy="53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9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B89A1C9-1608-4040-AFB0-3510B49D6B4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5623" y="457298"/>
            <a:ext cx="10068213" cy="624846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2452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23816-0FE3-4BF2-B303-EF1971A1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781050"/>
            <a:ext cx="1832477" cy="173355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ru-RU" sz="1200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УТВЕРЖДАЮ</a:t>
            </a:r>
            <a:br>
              <a:rPr lang="ru-BY" sz="1200" b="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Заместитель Министра </a:t>
            </a:r>
            <a:br>
              <a:rPr lang="ru-BY" sz="1200" b="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образования Республики Беларусь                                </a:t>
            </a:r>
            <a:r>
              <a:rPr lang="ru-RU" sz="1200" b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А.В.Кадлубай</a:t>
            </a:r>
            <a:br>
              <a:rPr lang="ru-BY" sz="1200" b="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«25» августа 2025 г.</a:t>
            </a:r>
            <a:br>
              <a:rPr lang="ru-BY" sz="1200" b="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BY" sz="1200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3062D8-1712-4CE2-BF1C-F5405EA85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82210" y="1033270"/>
            <a:ext cx="6592824" cy="5608829"/>
          </a:xfrm>
        </p:spPr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539BBB-17DE-44D1-8A20-D033A82B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416" y="2139951"/>
            <a:ext cx="3859397" cy="3462142"/>
          </a:xfrm>
        </p:spPr>
        <p:txBody>
          <a:bodyPr>
            <a:normAutofit fontScale="25000" lnSpcReduction="20000"/>
          </a:bodyPr>
          <a:lstStyle/>
          <a:p>
            <a:r>
              <a:rPr lang="ru-RU" sz="3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BY" sz="3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BY" sz="3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4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Инструктивно-МЕТОДИЧЕСКОЕ ПИСЬМО </a:t>
            </a:r>
            <a:endParaRPr lang="ru-BY" sz="4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4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РЕСПУБЛИКИ БЕЛАРУСЬ </a:t>
            </a:r>
            <a:endParaRPr lang="ru-BY" sz="4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деятельности учреждений дошкольного, общего среднего и специального образования, структурных подразделений областных (Минского городского) исполнительных комитетов, городских, районных исполнительных комитетов, местных администраций районов в городах, осуществляющих государственно-властные полномочия в сфере образования, при организации образовательного процесса для обучающихся с особенностями психофизического развития в 2025/2026 учебном году» </a:t>
            </a:r>
            <a:endParaRPr lang="ru-BY" sz="4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5EF72B-DB49-47CF-8142-BB1782FD81D7}"/>
              </a:ext>
            </a:extLst>
          </p:cNvPr>
          <p:cNvSpPr/>
          <p:nvPr/>
        </p:nvSpPr>
        <p:spPr>
          <a:xfrm>
            <a:off x="5230622" y="1354776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SzTx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основного этапа профориентации с учетом полученных заключений ВКК, МРЭК</a:t>
            </a:r>
          </a:p>
          <a:p>
            <a:pPr marL="45720" lvl="0" indent="0" algn="ctr">
              <a:buSzTx/>
              <a:buNone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сведений о профессиональных намерениях выпускников с ОПФР </a:t>
            </a:r>
          </a:p>
          <a:p>
            <a:pPr marL="45720" lvl="0" indent="0" algn="ctr">
              <a:buSzTx/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районный/городской/областной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ЦКРОиР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lvl="0" indent="0" algn="ctr">
              <a:buSzTx/>
              <a:buNone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образования райисполкома</a:t>
            </a:r>
          </a:p>
          <a:p>
            <a:pPr marL="45720" lvl="0" indent="0" algn="ctr">
              <a:buSzTx/>
              <a:buNone/>
              <a:defRPr/>
            </a:pP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45720" lvl="0" indent="0" algn="ctr">
              <a:buSzTx/>
              <a:buNone/>
              <a:defRPr/>
            </a:pPr>
            <a:endParaRPr lang="ru-RU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45720" lvl="0" indent="0" algn="ctr">
              <a:buSzTx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 декабря</a:t>
            </a:r>
          </a:p>
          <a:p>
            <a:pPr lvl="0" algn="ctr">
              <a:buSzTx/>
              <a:defRPr/>
            </a:pP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SzTx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представление сводной информации в главное управление образования (по образованию), Комитет по образованию Минского горисполкома </a:t>
            </a:r>
          </a:p>
          <a:p>
            <a:pPr marL="45720" lvl="0" indent="0" algn="ctr">
              <a:buSzTx/>
              <a:buNone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контрольных цифр приема выпускников с ОПФР в учреждения среднего специального образования с учетом заявленной  потребности</a:t>
            </a:r>
          </a:p>
          <a:p>
            <a:pPr marL="45720" lvl="0" indent="0" algn="ctr">
              <a:buSzTx/>
              <a:buNone/>
              <a:defRPr/>
            </a:pPr>
            <a:endParaRPr lang="ru-RU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ctr">
              <a:buSzTx/>
              <a:buNone/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ctr">
              <a:buSzTx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10 декабря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71FFE86D-1150-4C5C-98FC-AD3D204637DC}"/>
              </a:ext>
            </a:extLst>
          </p:cNvPr>
          <p:cNvSpPr/>
          <p:nvPr/>
        </p:nvSpPr>
        <p:spPr>
          <a:xfrm>
            <a:off x="8156194" y="3168650"/>
            <a:ext cx="292100" cy="26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0E5C46C9-0D23-4EE3-AC28-0A1C856B1D7A}"/>
              </a:ext>
            </a:extLst>
          </p:cNvPr>
          <p:cNvSpPr/>
          <p:nvPr/>
        </p:nvSpPr>
        <p:spPr>
          <a:xfrm>
            <a:off x="8165338" y="6115047"/>
            <a:ext cx="292100" cy="26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5073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C6B67-2E82-48FE-8666-9C1DC409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84139"/>
            <a:ext cx="7315200" cy="13684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 учреждений образования и здравоохранения по вопросам профессиональной ориентации детей с ОПФР, детей-инвалидов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F81C7-D5F0-45AA-8444-7234CBCCE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188" y="1395414"/>
            <a:ext cx="8856662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ct val="87000"/>
              </a:lnSpc>
              <a:buNone/>
              <a:defRPr/>
            </a:pPr>
            <a:r>
              <a:rPr lang="ru-RU" altLang="ru-RU" sz="1900" dirty="0">
                <a:effectLst>
                  <a:outerShdw blurRad="38100" dist="38100" dir="2700000" algn="tl">
                    <a:srgbClr val="6D8C6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– функционирование системы межведомственного взаимодействия организаций, учреждений образования и здравоохранения по вопросам профориентационной работы с обучающимися с ОПФР, обучающимися с инвалидностью и их родителями </a:t>
            </a:r>
            <a:endParaRPr lang="ru-RU" alt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defRPr/>
            </a:pPr>
            <a:r>
              <a:rPr lang="ru-RU" altLang="ru-RU" sz="17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обмен конкретной информацией;</a:t>
            </a:r>
          </a:p>
          <a:p>
            <a:pPr marL="0" indent="0" algn="just">
              <a:lnSpc>
                <a:spcPct val="100000"/>
              </a:lnSpc>
              <a:defRPr/>
            </a:pPr>
            <a:r>
              <a:rPr lang="ru-RU" altLang="ru-RU" sz="17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зачисления учащихся с ОПФР в группы учреждений ССО, осуществляющих подготовку по нескольким смежным специальностям, на обучение по одной из них согласно заключению ВКК;</a:t>
            </a:r>
          </a:p>
          <a:p>
            <a:pPr marL="0" indent="0" algn="just">
              <a:lnSpc>
                <a:spcPct val="100000"/>
              </a:lnSpc>
              <a:defRPr/>
            </a:pPr>
            <a:r>
              <a:rPr lang="ru-RU" altLang="ru-RU" sz="17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проведение индивидуальной работы в учреждениях образования по вопросам профессиональной ориентации учащихся с ОПФР с учетом противопоказаний по состоянию здоровья профессиональных факторов (на основании документа учреждения здравоохранения);</a:t>
            </a:r>
          </a:p>
          <a:p>
            <a:pPr marL="0" indent="0" algn="just">
              <a:lnSpc>
                <a:spcPct val="100000"/>
              </a:lnSpc>
              <a:defRPr/>
            </a:pPr>
            <a:r>
              <a:rPr lang="ru-RU" altLang="ru-RU" sz="17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проведение углубленного медико-профессионального консультирования детей-инвалидов в возрасте 14-15 лет в МРЭК;</a:t>
            </a:r>
          </a:p>
          <a:p>
            <a:pPr marL="0" indent="0" algn="just">
              <a:lnSpc>
                <a:spcPct val="100000"/>
              </a:lnSpc>
              <a:defRPr/>
            </a:pPr>
            <a:r>
              <a:rPr lang="ru-RU" altLang="ru-RU" sz="17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направление ИПРА с указанием профессиональных рекомендаций МРЭК по месту обучения ребенка-инвалида в учреждения образования, социальной защиты и т. д.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ru-RU" altLang="ru-RU" sz="19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68920027-5C61-40DE-A193-A4BBD2D40762}"/>
              </a:ext>
            </a:extLst>
          </p:cNvPr>
          <p:cNvSpPr/>
          <p:nvPr/>
        </p:nvSpPr>
        <p:spPr>
          <a:xfrm>
            <a:off x="5511800" y="1063627"/>
            <a:ext cx="335208" cy="33178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988F9-305B-4DE4-89A6-E1B3D9AE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64" y="176214"/>
            <a:ext cx="10369550" cy="7191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углубленной социальной и профессиональной подготовки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6B187B-73C8-46ED-A96E-ACEF9FA23B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236106"/>
              </p:ext>
            </p:extLst>
          </p:nvPr>
        </p:nvGraphicFramePr>
        <p:xfrm>
          <a:off x="2746375" y="1171576"/>
          <a:ext cx="8426450" cy="128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Получаемые профессии</a:t>
                      </a:r>
                    </a:p>
                  </a:txBody>
                  <a:tcPr marL="91450" marR="91450" marT="45742" marB="45742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8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Обувщик, озеленитель, овощевод, садовод,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слесарь по ремонту сельскохозяйственной техники и оборудования, швея, санитарка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42" marB="457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395" name="Picture 2">
            <a:extLst>
              <a:ext uri="{FF2B5EF4-FFF2-40B4-BE49-F238E27FC236}">
                <a16:creationId xmlns:a16="http://schemas.microsoft.com/office/drawing/2014/main" id="{385B33D5-6DE9-4B1B-9680-23338CA90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1" y="2970213"/>
            <a:ext cx="373856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5">
            <a:extLst>
              <a:ext uri="{FF2B5EF4-FFF2-40B4-BE49-F238E27FC236}">
                <a16:creationId xmlns:a16="http://schemas.microsoft.com/office/drawing/2014/main" id="{E6DA0560-0007-4D2E-8ED4-D955347DA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7" y="2970212"/>
            <a:ext cx="3671887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5D629FA-9177-4DAC-BD46-6C69E2EB0FEC}"/>
              </a:ext>
            </a:extLst>
          </p:cNvPr>
          <p:cNvSpPr/>
          <p:nvPr/>
        </p:nvSpPr>
        <p:spPr>
          <a:xfrm>
            <a:off x="4259262" y="5686424"/>
            <a:ext cx="5400675" cy="720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РИПО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8643CC-708A-4AAB-87CC-A2FA1C907DF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7437"/>
          <a:stretch/>
        </p:blipFill>
        <p:spPr>
          <a:xfrm>
            <a:off x="2288381" y="1039813"/>
            <a:ext cx="7615238" cy="330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53076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430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Grandview Display</vt:lpstr>
      <vt:lpstr>Times New Roman</vt:lpstr>
      <vt:lpstr>DashVTI</vt:lpstr>
      <vt:lpstr>Актуальные проблемы совершенствования  подготовки лиц с ОПФР к трудовой деятельности, семейной жизни, их социализации и интеграции в общество: алгоритм изучения профессиональных намерений</vt:lpstr>
      <vt:lpstr>Качество специального образования</vt:lpstr>
      <vt:lpstr>Презентация PowerPoint</vt:lpstr>
      <vt:lpstr>Презентация PowerPoint</vt:lpstr>
      <vt:lpstr>Презентация PowerPoint</vt:lpstr>
      <vt:lpstr>УТВЕРЖДАЮ Заместитель Министра  образования Республики Беларусь                                А.В.Кадлубай «25» августа 2025 г. </vt:lpstr>
      <vt:lpstr>Межведомственное взаимодействие учреждений образования и здравоохранения по вопросам профессиональной ориентации детей с ОПФР, детей-инвалидов </vt:lpstr>
      <vt:lpstr>Классы углубленной социальной и профессиональной подготовки</vt:lpstr>
      <vt:lpstr>Презентация PowerPoint</vt:lpstr>
      <vt:lpstr>ВЕДОМСТВЕННАЯ ОТЧЕТНОСТЬ   СВЕДЕНИЯ О ТРУДОУСТРОЙСТВЕ ВЫПУСКНИКОВ УЧРЕЖДЕНИЙ ОБРАЗОВАНИЯ, РЕАЛИЗУЮЩИХ ОБРАЗОВАТЕЛЬНУЮ ПРОГРАММУ СПЕЦИАЛЬНОГО ОБРАЗОВАНИЯ НА УРОВНЕ ОБЩЕГО СРЕДНЕГО ОБРАЗОВАНИЯ, ОБРАЗОВАТЕЛЬНУЮ ПРОГРАММУ СПЕЦИАЛЬНОГО ОБРАЗОВАНИЯ НА УРОВНЕ ОБЩЕГО СРЕДНЕГО ОБРАЗОВАНИЯ ДЛЯ ЛИЦ С ИНТЕЛЛЕКТУАЛЬНОЙ НЕДОСТАТОЧНОСТЬЮ В УЧЕБНОМ ГОДУ,  НА 1 ОКТЯБРЯ 20__ Г.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совершенствования  подготовки лиц с ОПФР к трудовой деятельности, семейной жизни, их социализации и интеграции в общество: алгоритм изучения профессиональных намерений</dc:title>
  <dc:creator>Татьяна Усова</dc:creator>
  <cp:lastModifiedBy>Татьяна Усова</cp:lastModifiedBy>
  <cp:revision>28</cp:revision>
  <dcterms:created xsi:type="dcterms:W3CDTF">2025-10-22T09:41:06Z</dcterms:created>
  <dcterms:modified xsi:type="dcterms:W3CDTF">2025-10-28T11:52:47Z</dcterms:modified>
</cp:coreProperties>
</file>